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2"/>
  </p:notesMasterIdLst>
  <p:sldIdLst>
    <p:sldId id="257" r:id="rId2"/>
    <p:sldId id="539" r:id="rId3"/>
    <p:sldId id="611" r:id="rId4"/>
    <p:sldId id="578" r:id="rId5"/>
    <p:sldId id="566" r:id="rId6"/>
    <p:sldId id="570" r:id="rId7"/>
    <p:sldId id="571" r:id="rId8"/>
    <p:sldId id="612" r:id="rId9"/>
    <p:sldId id="614" r:id="rId10"/>
    <p:sldId id="615" r:id="rId11"/>
    <p:sldId id="613" r:id="rId12"/>
    <p:sldId id="579" r:id="rId13"/>
    <p:sldId id="621" r:id="rId14"/>
    <p:sldId id="582" r:id="rId15"/>
    <p:sldId id="583" r:id="rId16"/>
    <p:sldId id="584" r:id="rId17"/>
    <p:sldId id="585" r:id="rId18"/>
    <p:sldId id="567" r:id="rId19"/>
    <p:sldId id="568" r:id="rId20"/>
    <p:sldId id="586" r:id="rId21"/>
    <p:sldId id="587" r:id="rId22"/>
    <p:sldId id="588" r:id="rId23"/>
    <p:sldId id="616" r:id="rId24"/>
    <p:sldId id="589" r:id="rId25"/>
    <p:sldId id="590" r:id="rId26"/>
    <p:sldId id="591" r:id="rId27"/>
    <p:sldId id="592" r:id="rId28"/>
    <p:sldId id="593" r:id="rId29"/>
    <p:sldId id="594" r:id="rId30"/>
    <p:sldId id="595" r:id="rId31"/>
    <p:sldId id="596" r:id="rId32"/>
    <p:sldId id="601" r:id="rId33"/>
    <p:sldId id="602" r:id="rId34"/>
    <p:sldId id="598" r:id="rId35"/>
    <p:sldId id="603" r:id="rId36"/>
    <p:sldId id="597" r:id="rId37"/>
    <p:sldId id="599" r:id="rId38"/>
    <p:sldId id="604" r:id="rId39"/>
    <p:sldId id="608" r:id="rId40"/>
    <p:sldId id="600" r:id="rId41"/>
    <p:sldId id="605" r:id="rId42"/>
    <p:sldId id="606" r:id="rId43"/>
    <p:sldId id="607" r:id="rId44"/>
    <p:sldId id="609" r:id="rId45"/>
    <p:sldId id="620" r:id="rId46"/>
    <p:sldId id="573" r:id="rId47"/>
    <p:sldId id="574" r:id="rId48"/>
    <p:sldId id="575" r:id="rId49"/>
    <p:sldId id="576" r:id="rId50"/>
    <p:sldId id="577" r:id="rId5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00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3" autoAdjust="0"/>
    <p:restoredTop sz="94711" autoAdjust="0"/>
  </p:normalViewPr>
  <p:slideViewPr>
    <p:cSldViewPr snapToGrid="0">
      <p:cViewPr varScale="1">
        <p:scale>
          <a:sx n="71" d="100"/>
          <a:sy n="71" d="100"/>
        </p:scale>
        <p:origin x="4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CF66D-FFBC-418F-B9FA-459DE4B0EDB5}" type="datetimeFigureOut">
              <a:rPr kumimoji="1" lang="ja-JP" altLang="en-US" smtClean="0"/>
              <a:t>2019/12/20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C1A93-1025-4A0A-B62E-67DC261D67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59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5799138" y="6745288"/>
            <a:ext cx="4435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C7516F-BE98-4AE2-9663-8C2A455404EC}" type="slidenum">
              <a:rPr lang="ja-JP" altLang="en-US" sz="1300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592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5799138" y="6745288"/>
            <a:ext cx="443547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  <a:lvl2pPr marL="742950" indent="-28575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2pPr>
            <a:lvl3pPr marL="11430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3pPr>
            <a:lvl4pPr marL="16002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4pPr>
            <a:lvl5pPr marL="2057400" indent="-228600" defTabSz="990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0C003E-E36C-4D7D-9621-A4BD0163A998}" type="slidenum">
              <a:rPr lang="ja-JP" altLang="en-US" sz="1300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143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856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ysClr val="windowText" lastClr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cxnSp>
        <p:nvCxnSpPr>
          <p:cNvPr id="8" name="直線コネクタ 7"/>
          <p:cNvCxnSpPr/>
          <p:nvPr userDrawn="1"/>
        </p:nvCxnSpPr>
        <p:spPr>
          <a:xfrm>
            <a:off x="0" y="618565"/>
            <a:ext cx="9144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5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345092"/>
          </a:xfrm>
          <a:gradFill>
            <a:gsLst>
              <a:gs pos="0">
                <a:srgbClr val="00B0F0"/>
              </a:gs>
              <a:gs pos="53000">
                <a:schemeClr val="bg1"/>
              </a:gs>
              <a:gs pos="100000">
                <a:srgbClr val="00B0F0"/>
              </a:gs>
            </a:gsLst>
            <a:lin ang="5400000" scaled="1"/>
          </a:gradFill>
        </p:spPr>
        <p:txBody>
          <a:bodyPr/>
          <a:lstStyle>
            <a:lvl1pPr algn="ctr"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010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345092"/>
          </a:xfrm>
          <a:gradFill>
            <a:gsLst>
              <a:gs pos="0">
                <a:srgbClr val="92D050"/>
              </a:gs>
              <a:gs pos="53000">
                <a:schemeClr val="bg1"/>
              </a:gs>
              <a:gs pos="100000">
                <a:srgbClr val="92D050"/>
              </a:gs>
            </a:gsLst>
            <a:lin ang="5400000" scaled="1"/>
          </a:gradFill>
        </p:spPr>
        <p:txBody>
          <a:bodyPr/>
          <a:lstStyle>
            <a:lvl1pPr algn="ctr"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664751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8018365" y="6519446"/>
            <a:ext cx="112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08397C1-2F47-43EE-8098-A4399E2D51C2}" type="slidenum">
              <a:rPr lang="ja-JP" alt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kumimoji="1" lang="ja-JP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FD56794-5231-4D6F-827D-085C62DDF9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492875"/>
            <a:ext cx="1986208" cy="3600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09D91B-FBBF-4B1B-97CE-5FD9A647D0B0}"/>
              </a:ext>
            </a:extLst>
          </p:cNvPr>
          <p:cNvSpPr txBox="1"/>
          <p:nvPr userDrawn="1"/>
        </p:nvSpPr>
        <p:spPr>
          <a:xfrm>
            <a:off x="1986207" y="6550223"/>
            <a:ext cx="946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T. Hirano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3247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3.png"/><Relationship Id="rId2" Type="http://schemas.openxmlformats.org/officeDocument/2006/relationships/image" Target="../media/image5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41.emf"/><Relationship Id="rId7" Type="http://schemas.openxmlformats.org/officeDocument/2006/relationships/image" Target="../media/image170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11" Type="http://schemas.openxmlformats.org/officeDocument/2006/relationships/image" Target="../media/image130.png"/><Relationship Id="rId5" Type="http://schemas.openxmlformats.org/officeDocument/2006/relationships/image" Target="../media/image150.png"/><Relationship Id="rId10" Type="http://schemas.openxmlformats.org/officeDocument/2006/relationships/image" Target="../media/image120.png"/><Relationship Id="rId4" Type="http://schemas.openxmlformats.org/officeDocument/2006/relationships/image" Target="../media/image42.emf"/><Relationship Id="rId9" Type="http://schemas.openxmlformats.org/officeDocument/2006/relationships/image" Target="../media/image19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150.png"/><Relationship Id="rId7" Type="http://schemas.openxmlformats.org/officeDocument/2006/relationships/image" Target="../media/image43.emf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0.png"/><Relationship Id="rId5" Type="http://schemas.openxmlformats.org/officeDocument/2006/relationships/image" Target="../media/image170.png"/><Relationship Id="rId4" Type="http://schemas.openxmlformats.org/officeDocument/2006/relationships/image" Target="../media/image160.png"/><Relationship Id="rId9" Type="http://schemas.openxmlformats.org/officeDocument/2006/relationships/image" Target="../media/image45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160.png"/><Relationship Id="rId7" Type="http://schemas.openxmlformats.org/officeDocument/2006/relationships/image" Target="../media/image47.emf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emf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160.png"/><Relationship Id="rId7" Type="http://schemas.openxmlformats.org/officeDocument/2006/relationships/image" Target="../media/image50.emf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emf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12.png"/><Relationship Id="rId3" Type="http://schemas.openxmlformats.org/officeDocument/2006/relationships/image" Target="../media/image410.png"/><Relationship Id="rId7" Type="http://schemas.openxmlformats.org/officeDocument/2006/relationships/image" Target="../media/image510.png"/><Relationship Id="rId12" Type="http://schemas.openxmlformats.org/officeDocument/2006/relationships/image" Target="../media/image102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1.png"/><Relationship Id="rId10" Type="http://schemas.openxmlformats.org/officeDocument/2006/relationships/image" Target="../media/image35.png"/><Relationship Id="rId9" Type="http://schemas.openxmlformats.org/officeDocument/2006/relationships/image" Target="../media/image7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1.png"/><Relationship Id="rId4" Type="http://schemas.openxmlformats.org/officeDocument/2006/relationships/image" Target="../media/image3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81.png"/><Relationship Id="rId7" Type="http://schemas.openxmlformats.org/officeDocument/2006/relationships/image" Target="../media/image320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2.png"/><Relationship Id="rId5" Type="http://schemas.openxmlformats.org/officeDocument/2006/relationships/image" Target="../media/image301.png"/><Relationship Id="rId4" Type="http://schemas.openxmlformats.org/officeDocument/2006/relationships/image" Target="../media/image291.png"/><Relationship Id="rId9" Type="http://schemas.openxmlformats.org/officeDocument/2006/relationships/image" Target="../media/image3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51.png"/><Relationship Id="rId7" Type="http://schemas.openxmlformats.org/officeDocument/2006/relationships/image" Target="../media/image192.png"/><Relationship Id="rId12" Type="http://schemas.openxmlformats.org/officeDocument/2006/relationships/image" Target="../media/image243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png"/><Relationship Id="rId11" Type="http://schemas.openxmlformats.org/officeDocument/2006/relationships/image" Target="../media/image232.png"/><Relationship Id="rId5" Type="http://schemas.openxmlformats.org/officeDocument/2006/relationships/image" Target="../media/image172.png"/><Relationship Id="rId10" Type="http://schemas.openxmlformats.org/officeDocument/2006/relationships/image" Target="../media/image222.png"/><Relationship Id="rId4" Type="http://schemas.openxmlformats.org/officeDocument/2006/relationships/image" Target="../media/image161.png"/><Relationship Id="rId9" Type="http://schemas.openxmlformats.org/officeDocument/2006/relationships/image" Target="../media/image2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4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4.png"/><Relationship Id="rId5" Type="http://schemas.openxmlformats.org/officeDocument/2006/relationships/image" Target="../media/image284.png"/><Relationship Id="rId4" Type="http://schemas.openxmlformats.org/officeDocument/2006/relationships/image" Target="../media/image27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3.png"/><Relationship Id="rId3" Type="http://schemas.openxmlformats.org/officeDocument/2006/relationships/image" Target="../media/image370.png"/><Relationship Id="rId7" Type="http://schemas.openxmlformats.org/officeDocument/2006/relationships/image" Target="../media/image333.png"/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3.png"/><Relationship Id="rId4" Type="http://schemas.openxmlformats.org/officeDocument/2006/relationships/image" Target="../media/image38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13" Type="http://schemas.openxmlformats.org/officeDocument/2006/relationships/image" Target="../media/image490.png"/><Relationship Id="rId18" Type="http://schemas.openxmlformats.org/officeDocument/2006/relationships/image" Target="../media/image520.png"/><Relationship Id="rId3" Type="http://schemas.openxmlformats.org/officeDocument/2006/relationships/image" Target="../media/image250.png"/><Relationship Id="rId7" Type="http://schemas.openxmlformats.org/officeDocument/2006/relationships/image" Target="../media/image430.png"/><Relationship Id="rId12" Type="http://schemas.openxmlformats.org/officeDocument/2006/relationships/image" Target="../media/image480.png"/><Relationship Id="rId17" Type="http://schemas.openxmlformats.org/officeDocument/2006/relationships/image" Target="../media/image513.png"/><Relationship Id="rId16" Type="http://schemas.openxmlformats.org/officeDocument/2006/relationships/image" Target="../media/image5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4.png"/><Relationship Id="rId10" Type="http://schemas.openxmlformats.org/officeDocument/2006/relationships/image" Target="../media/image460.png"/><Relationship Id="rId19" Type="http://schemas.openxmlformats.org/officeDocument/2006/relationships/image" Target="../media/image53.png"/><Relationship Id="rId4" Type="http://schemas.openxmlformats.org/officeDocument/2006/relationships/image" Target="../media/image382.png"/><Relationship Id="rId9" Type="http://schemas.openxmlformats.org/officeDocument/2006/relationships/image" Target="../media/image450.png"/><Relationship Id="rId14" Type="http://schemas.openxmlformats.org/officeDocument/2006/relationships/image" Target="../media/image40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0.png"/><Relationship Id="rId13" Type="http://schemas.openxmlformats.org/officeDocument/2006/relationships/image" Target="../media/image113.png"/><Relationship Id="rId3" Type="http://schemas.openxmlformats.org/officeDocument/2006/relationships/image" Target="../media/image411.png"/><Relationship Id="rId7" Type="http://schemas.openxmlformats.org/officeDocument/2006/relationships/image" Target="../media/image511.png"/><Relationship Id="rId12" Type="http://schemas.openxmlformats.org/officeDocument/2006/relationships/image" Target="../media/image103.png"/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92.png"/><Relationship Id="rId10" Type="http://schemas.openxmlformats.org/officeDocument/2006/relationships/image" Target="../media/image81.png"/><Relationship Id="rId9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32.png"/><Relationship Id="rId7" Type="http://schemas.openxmlformats.org/officeDocument/2006/relationships/image" Target="../media/image17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152.png"/><Relationship Id="rId4" Type="http://schemas.openxmlformats.org/officeDocument/2006/relationships/image" Target="../media/image141.png"/><Relationship Id="rId9" Type="http://schemas.openxmlformats.org/officeDocument/2006/relationships/image" Target="../media/image19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223.png"/><Relationship Id="rId4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252.png"/><Relationship Id="rId4" Type="http://schemas.openxmlformats.org/officeDocument/2006/relationships/image" Target="../media/image1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7" Type="http://schemas.openxmlformats.org/officeDocument/2006/relationships/image" Target="../media/image29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2.png"/><Relationship Id="rId5" Type="http://schemas.openxmlformats.org/officeDocument/2006/relationships/image" Target="../media/image280.png"/><Relationship Id="rId4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3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14.png"/><Relationship Id="rId7" Type="http://schemas.openxmlformats.org/officeDocument/2006/relationships/image" Target="../media/image73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1.png"/><Relationship Id="rId5" Type="http://schemas.openxmlformats.org/officeDocument/2006/relationships/image" Target="../media/image512.png"/><Relationship Id="rId4" Type="http://schemas.openxmlformats.org/officeDocument/2006/relationships/image" Target="../media/image412.png"/><Relationship Id="rId9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image" Target="../media/image114.png"/><Relationship Id="rId7" Type="http://schemas.openxmlformats.org/officeDocument/2006/relationships/image" Target="../media/image153.png"/><Relationship Id="rId12" Type="http://schemas.openxmlformats.org/officeDocument/2006/relationships/image" Target="../media/image204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2.png"/><Relationship Id="rId11" Type="http://schemas.openxmlformats.org/officeDocument/2006/relationships/image" Target="../media/image194.png"/><Relationship Id="rId5" Type="http://schemas.openxmlformats.org/officeDocument/2006/relationships/image" Target="../media/image133.png"/><Relationship Id="rId10" Type="http://schemas.openxmlformats.org/officeDocument/2006/relationships/image" Target="../media/image184.png"/><Relationship Id="rId4" Type="http://schemas.openxmlformats.org/officeDocument/2006/relationships/image" Target="../media/image123.png"/><Relationship Id="rId9" Type="http://schemas.openxmlformats.org/officeDocument/2006/relationships/image" Target="../media/image17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2.png"/><Relationship Id="rId3" Type="http://schemas.openxmlformats.org/officeDocument/2006/relationships/image" Target="../media/image224.png"/><Relationship Id="rId7" Type="http://schemas.openxmlformats.org/officeDocument/2006/relationships/image" Target="../media/image262.png"/><Relationship Id="rId12" Type="http://schemas.openxmlformats.org/officeDocument/2006/relationships/image" Target="../media/image31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3.png"/><Relationship Id="rId11" Type="http://schemas.openxmlformats.org/officeDocument/2006/relationships/image" Target="../media/image302.png"/><Relationship Id="rId5" Type="http://schemas.openxmlformats.org/officeDocument/2006/relationships/image" Target="../media/image245.png"/><Relationship Id="rId10" Type="http://schemas.openxmlformats.org/officeDocument/2006/relationships/image" Target="../media/image292.png"/><Relationship Id="rId4" Type="http://schemas.openxmlformats.org/officeDocument/2006/relationships/image" Target="../media/image234.png"/><Relationship Id="rId9" Type="http://schemas.openxmlformats.org/officeDocument/2006/relationships/image" Target="../media/image28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18" Type="http://schemas.openxmlformats.org/officeDocument/2006/relationships/image" Target="../media/image78.png"/><Relationship Id="rId3" Type="http://schemas.openxmlformats.org/officeDocument/2006/relationships/image" Target="../media/image55.png"/><Relationship Id="rId21" Type="http://schemas.openxmlformats.org/officeDocument/2006/relationships/image" Target="../media/image8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77.png"/><Relationship Id="rId25" Type="http://schemas.openxmlformats.org/officeDocument/2006/relationships/image" Target="../media/image89.png"/><Relationship Id="rId2" Type="http://schemas.openxmlformats.org/officeDocument/2006/relationships/image" Target="../media/image54.png"/><Relationship Id="rId16" Type="http://schemas.openxmlformats.org/officeDocument/2006/relationships/image" Target="../media/image76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24" Type="http://schemas.openxmlformats.org/officeDocument/2006/relationships/image" Target="../media/image88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23" Type="http://schemas.openxmlformats.org/officeDocument/2006/relationships/image" Target="../media/image87.png"/><Relationship Id="rId10" Type="http://schemas.openxmlformats.org/officeDocument/2006/relationships/image" Target="../media/image62.png"/><Relationship Id="rId19" Type="http://schemas.openxmlformats.org/officeDocument/2006/relationships/image" Target="../media/image79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Relationship Id="rId22" Type="http://schemas.openxmlformats.org/officeDocument/2006/relationships/image" Target="../media/image8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4.png"/><Relationship Id="rId13" Type="http://schemas.openxmlformats.org/officeDocument/2006/relationships/image" Target="../media/image303.png"/><Relationship Id="rId18" Type="http://schemas.openxmlformats.org/officeDocument/2006/relationships/image" Target="../media/image353.png"/><Relationship Id="rId3" Type="http://schemas.openxmlformats.org/officeDocument/2006/relationships/oleObject" Target="../embeddings/oleObject1.bin"/><Relationship Id="rId21" Type="http://schemas.openxmlformats.org/officeDocument/2006/relationships/image" Target="../media/image381.png"/><Relationship Id="rId7" Type="http://schemas.openxmlformats.org/officeDocument/2006/relationships/image" Target="../media/image240.png"/><Relationship Id="rId12" Type="http://schemas.openxmlformats.org/officeDocument/2006/relationships/image" Target="../media/image293.png"/><Relationship Id="rId17" Type="http://schemas.openxmlformats.org/officeDocument/2006/relationships/image" Target="../media/image34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32.png"/><Relationship Id="rId20" Type="http://schemas.openxmlformats.org/officeDocument/2006/relationships/image" Target="../media/image37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0.png"/><Relationship Id="rId11" Type="http://schemas.openxmlformats.org/officeDocument/2006/relationships/image" Target="../media/image283.png"/><Relationship Id="rId5" Type="http://schemas.openxmlformats.org/officeDocument/2006/relationships/image" Target="../media/image220.png"/><Relationship Id="rId15" Type="http://schemas.openxmlformats.org/officeDocument/2006/relationships/image" Target="../media/image322.png"/><Relationship Id="rId10" Type="http://schemas.openxmlformats.org/officeDocument/2006/relationships/image" Target="../media/image273.png"/><Relationship Id="rId19" Type="http://schemas.openxmlformats.org/officeDocument/2006/relationships/image" Target="../media/image362.png"/><Relationship Id="rId4" Type="http://schemas.openxmlformats.org/officeDocument/2006/relationships/image" Target="../media/image53.wmf"/><Relationship Id="rId9" Type="http://schemas.openxmlformats.org/officeDocument/2006/relationships/image" Target="../media/image263.png"/><Relationship Id="rId14" Type="http://schemas.openxmlformats.org/officeDocument/2006/relationships/image" Target="../media/image3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0.png"/><Relationship Id="rId3" Type="http://schemas.openxmlformats.org/officeDocument/2006/relationships/image" Target="../media/image540.png"/><Relationship Id="rId7" Type="http://schemas.openxmlformats.org/officeDocument/2006/relationships/image" Target="../media/image5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0.png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0.png"/><Relationship Id="rId3" Type="http://schemas.openxmlformats.org/officeDocument/2006/relationships/image" Target="../media/image600.png"/><Relationship Id="rId7" Type="http://schemas.openxmlformats.org/officeDocument/2006/relationships/image" Target="../media/image6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0.png"/><Relationship Id="rId5" Type="http://schemas.openxmlformats.org/officeDocument/2006/relationships/image" Target="../media/image620.png"/><Relationship Id="rId10" Type="http://schemas.openxmlformats.org/officeDocument/2006/relationships/image" Target="../media/image670.png"/><Relationship Id="rId4" Type="http://schemas.openxmlformats.org/officeDocument/2006/relationships/image" Target="../media/image614.png"/><Relationship Id="rId9" Type="http://schemas.openxmlformats.org/officeDocument/2006/relationships/image" Target="../media/image66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png"/><Relationship Id="rId2" Type="http://schemas.openxmlformats.org/officeDocument/2006/relationships/image" Target="../media/image2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985092"/>
          </a:xfrm>
          <a:gradFill>
            <a:gsLst>
              <a:gs pos="0">
                <a:srgbClr val="FF00FF"/>
              </a:gs>
              <a:gs pos="53000">
                <a:schemeClr val="bg1"/>
              </a:gs>
              <a:gs pos="100000">
                <a:srgbClr val="FF00FF"/>
              </a:gs>
            </a:gsLst>
          </a:gradFill>
        </p:spPr>
        <p:txBody>
          <a:bodyPr>
            <a:normAutofit/>
          </a:bodyPr>
          <a:lstStyle/>
          <a:p>
            <a:r>
              <a:rPr lang="ja-JP" altLang="en-US" dirty="0"/>
              <a:t>フーリエ解析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453745" y="515338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4000" dirty="0"/>
              <a:t>平野拓一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3458AC-3EF7-4EB9-8766-B60387FDA6D8}"/>
              </a:ext>
            </a:extLst>
          </p:cNvPr>
          <p:cNvSpPr txBox="1"/>
          <p:nvPr/>
        </p:nvSpPr>
        <p:spPr>
          <a:xfrm>
            <a:off x="7708992" y="0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2019/11/24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814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実関数のスペクトル分布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914400" y="618565"/>
                <a:ext cx="5564152" cy="1685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ja-JP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18565"/>
                <a:ext cx="5564152" cy="16859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914400" y="2366595"/>
                <a:ext cx="6053517" cy="1685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24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2400" dirty="0"/>
              </a:p>
              <a:p>
                <a:pPr lvl="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nary>
                        <m:nary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24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4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altLang="ja-JP" sz="24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2366595"/>
                <a:ext cx="6053517" cy="16859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/>
              <p:cNvSpPr/>
              <p:nvPr/>
            </p:nvSpPr>
            <p:spPr>
              <a:xfrm>
                <a:off x="914400" y="4052569"/>
                <a:ext cx="42254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𝑗𝐵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3" name="正方形/長方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52569"/>
                <a:ext cx="422545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989933" y="4559813"/>
                <a:ext cx="5902450" cy="20621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𝑗𝐵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[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𝑗𝐵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]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altLang="ja-JP" sz="3200" dirty="0"/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𝑗𝐵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US" altLang="ja-JP" sz="3200" dirty="0"/>
              </a:p>
              <a:p>
                <a:pPr lvl="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33" y="4559813"/>
                <a:ext cx="5902450" cy="20621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23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フーリエ変換対の確認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6010706" y="657186"/>
                <a:ext cx="3000821" cy="75642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706" y="657186"/>
                <a:ext cx="3000821" cy="7564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454193" y="1113844"/>
                <a:ext cx="6694397" cy="56137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𝜔𝜏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nary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nary>
                            <m:nary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nary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d>
                          <m:nary>
                            <m:naryPr>
                              <m:ctrlPr>
                                <a:rPr lang="en-US" altLang="ja-JP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ja-JP" alt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𝜏</m:t>
                                  </m:r>
                                  <m:r>
                                    <a:rPr lang="en-US" altLang="ja-JP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ja-JP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  <m:r>
                                <a:rPr lang="ja-JP" alt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</m:nary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altLang="ja-JP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  <m:r>
                            <a:rPr lang="ja-JP" alt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altLang="ja-JP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</m:t>
                          </m:r>
                          <m:r>
                            <a:rPr lang="ja-JP" alt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93" y="1113844"/>
                <a:ext cx="6694397" cy="5613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C1468363-209D-4048-8EF8-1A71F6A7A950}"/>
              </a:ext>
            </a:extLst>
          </p:cNvPr>
          <p:cNvCxnSpPr/>
          <p:nvPr/>
        </p:nvCxnSpPr>
        <p:spPr>
          <a:xfrm flipH="1">
            <a:off x="3669475" y="1014884"/>
            <a:ext cx="2341232" cy="398728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8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代表的な関数のフーリエ変換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オブジェクト 3"/>
              <p:cNvSpPr txBox="1"/>
              <p:nvPr/>
            </p:nvSpPr>
            <p:spPr bwMode="auto">
              <a:xfrm>
                <a:off x="2526212" y="667045"/>
                <a:ext cx="4910011" cy="890551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" name="オブジェクト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6212" y="667045"/>
                <a:ext cx="4910011" cy="8905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オブジェクト 4"/>
              <p:cNvSpPr txBox="1"/>
              <p:nvPr/>
            </p:nvSpPr>
            <p:spPr bwMode="auto">
              <a:xfrm>
                <a:off x="2526212" y="1558507"/>
                <a:ext cx="5528576" cy="817858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ja-JP" altLang="en-US" sz="2400">
                              <a:solidFill>
                                <a:srgbClr val="000000"/>
                              </a:solidFill>
                              <a:latin typeface="French Script MT" panose="03020402040607040605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" name="オブジェクト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6212" y="1558507"/>
                <a:ext cx="5528576" cy="817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342478" y="888481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フーリエ変換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42478" y="1867718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逆フーリエ変換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578F718D-D4C9-4C67-AA76-739D167FF1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134514"/>
                  </p:ext>
                </p:extLst>
              </p:nvPr>
            </p:nvGraphicFramePr>
            <p:xfrm>
              <a:off x="0" y="2537744"/>
              <a:ext cx="9144000" cy="35593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4872">
                      <a:extLst>
                        <a:ext uri="{9D8B030D-6E8A-4147-A177-3AD203B41FA5}">
                          <a16:colId xmlns:a16="http://schemas.microsoft.com/office/drawing/2014/main" val="1890189175"/>
                        </a:ext>
                      </a:extLst>
                    </a:gridCol>
                    <a:gridCol w="3364992">
                      <a:extLst>
                        <a:ext uri="{9D8B030D-6E8A-4147-A177-3AD203B41FA5}">
                          <a16:colId xmlns:a16="http://schemas.microsoft.com/office/drawing/2014/main" val="448829486"/>
                        </a:ext>
                      </a:extLst>
                    </a:gridCol>
                    <a:gridCol w="3374136">
                      <a:extLst>
                        <a:ext uri="{9D8B030D-6E8A-4147-A177-3AD203B41FA5}">
                          <a16:colId xmlns:a16="http://schemas.microsoft.com/office/drawing/2014/main" val="8876901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715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Dirac Delta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92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𝜋𝛿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6275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面積</a:t>
                          </a:r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の矩形パルス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1" lang="en-US" altLang="ja-JP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/</m:t>
                                          </m:r>
                                          <m:r>
                                            <a:rPr kumimoji="1" lang="ja-JP" alt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𝜏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≤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kumimoji="1" lang="en-US" altLang="ja-JP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kumimoji="1" lang="ja-JP" altLang="en-US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𝜏</m:t>
                                              </m:r>
                                              <m:r>
                                                <a:rPr kumimoji="1" lang="en-US" altLang="ja-JP" b="0" i="1" smtClean="0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/2</m:t>
                                              </m:r>
                                            </m:e>
                                          </m:d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1" lang="en-US" altLang="ja-JP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kumimoji="1" lang="en-US" altLang="ja-JP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otherwise</m:t>
                                          </m:r>
                                          <m:r>
                                            <a:rPr kumimoji="1" lang="en-US" altLang="ja-JP" b="0" i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r>
                                      <a:rPr kumimoji="1" lang="ja-JP" alt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ja-JP" alt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/2)</m:t>
                                    </m:r>
                                  </m:num>
                                  <m:den>
                                    <m:r>
                                      <a:rPr kumimoji="1" lang="ja-JP" alt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kumimoji="1" lang="ja-JP" alt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/2</m:t>
                                    </m:r>
                                  </m:den>
                                </m:f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sinc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⁡(</m:t>
                                </m:r>
                                <m: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m:rPr>
                                    <m:brk m:alnAt="7"/>
                                  </m:rP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/2)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5039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ガウシアンパルス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kumimoji="1" lang="en-US" altLang="ja-JP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1" lang="ja-JP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  <m:r>
                                      <a:rPr kumimoji="1" lang="ja-JP" alt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kumimoji="1" lang="ja-JP" alt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𝜇</m:t>
                                            </m:r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ja-JP" alt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ja-JP" altLang="en-US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ja-JP" altLang="en-US" i="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ja-JP" altLang="en-US" i="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d>
                                      <m:dPr>
                                        <m:ctrlP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ja-JP" altLang="en-US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⁢</m:t>
                                        </m:r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ja-JP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ja-JP" altLang="en-US">
                                            <a:latin typeface="Cambria Math" panose="02040503050406030204" pitchFamily="18" charset="0"/>
                                          </a:rPr>
                                          <m:t>2⁢</m:t>
                                        </m:r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8510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回微分ガウシアンパルス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kumimoji="1" lang="en-US" altLang="ja-JP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ad>
                                          <m:radPr>
                                            <m:degHide m:val="on"/>
                                            <m:ctrlP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kumimoji="1" lang="ja-JP" alt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𝜋</m:t>
                                            </m:r>
                                          </m:e>
                                        </m:rad>
                                        <m:sSup>
                                          <m:sSupPr>
                                            <m:ctrlP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ja-JP" alt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rad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kumimoji="1" lang="en-US" altLang="ja-JP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1" lang="en-US" altLang="ja-JP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  <m:r>
                                                  <a:rPr kumimoji="1" lang="en-US" altLang="ja-JP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kumimoji="1" lang="ja-JP" altLang="en-US" b="0" i="1" smtClean="0">
                                                    <a:solidFill>
                                                      <a:schemeClr val="tx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𝜇</m:t>
                                                </m:r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kumimoji="1" lang="ja-JP" altLang="en-US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kumimoji="1" lang="en-US" altLang="ja-JP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kumimoji="1" lang="ja-JP" alt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kumimoji="1" lang="en-US" altLang="ja-JP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ja-JP" altLang="en-US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ad>
                                      <m:radPr>
                                        <m:degHide m:val="on"/>
                                        <m:ctrlP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kumimoji="1" lang="ja-JP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e>
                                    </m:rad>
                                    <m:sSup>
                                      <m:sSupPr>
                                        <m:ctrlP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kumimoji="1" lang="ja-JP" alt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kumimoji="1" lang="en-US" altLang="ja-JP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rad>
                                <m:sSup>
                                  <m:sSupPr>
                                    <m:ctrlP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ja-JP" altLang="en-US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r>
                                      <a:rPr lang="ja-JP" altLang="en-US" i="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r>
                                      <a:rPr lang="ja-JP" altLang="en-US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  <m:r>
                                      <a:rPr lang="ja-JP" altLang="en-US" i="0">
                                        <a:latin typeface="Cambria Math" panose="02040503050406030204" pitchFamily="18" charset="0"/>
                                      </a:rPr>
                                      <m:t>⁢</m:t>
                                    </m:r>
                                    <m:d>
                                      <m:dPr>
                                        <m:ctrlP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ja-JP" altLang="en-US" i="1"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p>
                                            <m:r>
                                              <a:rPr lang="ja-JP" altLang="en-US" i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⁢</m:t>
                                        </m:r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ja-JP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altLang="ja-JP" b="0" i="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ja-JP" altLang="en-US" i="0">
                                            <a:latin typeface="Cambria Math" panose="02040503050406030204" pitchFamily="18" charset="0"/>
                                          </a:rPr>
                                          <m:t>2⁢</m:t>
                                        </m:r>
                                        <m:r>
                                          <a:rPr lang="ja-JP" altLang="en-US" i="1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kumimoji="1" lang="en-US" altLang="ja-JP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最大</a:t>
                          </a:r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ja-JP" altLang="en-US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f>
                                <m:f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ja-JP" alt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den>
                              </m:f>
                            </m:oMath>
                          </a14:m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7737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表 11">
                <a:extLst>
                  <a:ext uri="{FF2B5EF4-FFF2-40B4-BE49-F238E27FC236}">
                    <a16:creationId xmlns:a16="http://schemas.microsoft.com/office/drawing/2014/main" id="{578F718D-D4C9-4C67-AA76-739D167FF13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2134514"/>
                  </p:ext>
                </p:extLst>
              </p:nvPr>
            </p:nvGraphicFramePr>
            <p:xfrm>
              <a:off x="0" y="2537744"/>
              <a:ext cx="9144000" cy="35593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404872">
                      <a:extLst>
                        <a:ext uri="{9D8B030D-6E8A-4147-A177-3AD203B41FA5}">
                          <a16:colId xmlns:a16="http://schemas.microsoft.com/office/drawing/2014/main" val="1890189175"/>
                        </a:ext>
                      </a:extLst>
                    </a:gridCol>
                    <a:gridCol w="3364992">
                      <a:extLst>
                        <a:ext uri="{9D8B030D-6E8A-4147-A177-3AD203B41FA5}">
                          <a16:colId xmlns:a16="http://schemas.microsoft.com/office/drawing/2014/main" val="448829486"/>
                        </a:ext>
                      </a:extLst>
                    </a:gridCol>
                    <a:gridCol w="3374136">
                      <a:extLst>
                        <a:ext uri="{9D8B030D-6E8A-4147-A177-3AD203B41FA5}">
                          <a16:colId xmlns:a16="http://schemas.microsoft.com/office/drawing/2014/main" val="8876901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920" t="-1639" r="-100725" b="-8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1609" t="-1639" r="-542" b="-8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2715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Dirac Delta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920" t="-101639" r="-100725" b="-7704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8792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endParaRPr kumimoji="1" lang="ja-JP" alt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1609" t="-201639" r="-542" b="-6704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6627565"/>
                      </a:ext>
                    </a:extLst>
                  </a:tr>
                  <a:tr h="703326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面積</a:t>
                          </a:r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の矩形パルス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920" t="-160000" r="-100725" b="-25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1609" t="-160000" r="-542" b="-255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57503996"/>
                      </a:ext>
                    </a:extLst>
                  </a:tr>
                  <a:tr h="705041">
                    <a:tc>
                      <a:txBody>
                        <a:bodyPr/>
                        <a:lstStyle/>
                        <a:p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ガウシアンパルス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920" t="-257759" r="-100725" b="-1534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1609" t="-257759" r="-542" b="-1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7851058"/>
                      </a:ext>
                    </a:extLst>
                  </a:tr>
                  <a:tr h="1038479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kumimoji="1" lang="ja-JP" altLang="en-US" dirty="0">
                              <a:solidFill>
                                <a:schemeClr val="tx1"/>
                              </a:solidFill>
                            </a:rPr>
                            <a:t>回微分ガウシアンパルス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1920" t="-242690" r="-100725" b="-40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71609" t="-242690" r="-542" b="-40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4977378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0242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矩形パルス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291116" y="750535"/>
                <a:ext cx="6577378" cy="30707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kumimoji="1" lang="ja-JP" alt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nary>
                        <m:nary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sSubSup>
                        <m:sSubSup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  <m:r>
                                    <a:rPr lang="ja-JP" altLang="en-US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24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m:rPr>
                              <m:brk m:alnAt="23"/>
                            </m:r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</m:sSubSup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sup>
                          </m:sSup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1"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=2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2400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𝜏</m:t>
                                      </m:r>
                                    </m:num>
                                    <m:den>
                                      <m:r>
                                        <a:rPr lang="en-US" altLang="ja-JP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𝜏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/2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</m:num>
                        <m:den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den>
                      </m:f>
                    </m:oMath>
                  </m:oMathPara>
                </a14:m>
                <a:endParaRPr lang="en-US" altLang="ja-JP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func>
                        <m:func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altLang="ja-JP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fName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ja-JP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6" y="750535"/>
                <a:ext cx="6577378" cy="3070712"/>
              </a:xfrm>
              <a:prstGeom prst="rect">
                <a:avLst/>
              </a:prstGeom>
              <a:blipFill>
                <a:blip r:embed="rId2"/>
                <a:stretch>
                  <a:fillRect b="-19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正方形/長方形 1"/>
              <p:cNvSpPr/>
              <p:nvPr/>
            </p:nvSpPr>
            <p:spPr>
              <a:xfrm>
                <a:off x="5827804" y="2839819"/>
                <a:ext cx="2036519" cy="7812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sinc</m:t>
                          </m:r>
                        </m:fName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804" y="2839819"/>
                <a:ext cx="2036519" cy="781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48C082-470D-4441-BD74-9EE28C1B71C1}"/>
              </a:ext>
            </a:extLst>
          </p:cNvPr>
          <p:cNvGrpSpPr/>
          <p:nvPr/>
        </p:nvGrpSpPr>
        <p:grpSpPr>
          <a:xfrm>
            <a:off x="1288613" y="3815923"/>
            <a:ext cx="4539191" cy="2851024"/>
            <a:chOff x="1675180" y="1254793"/>
            <a:chExt cx="5782222" cy="3631761"/>
          </a:xfrm>
        </p:grpSpPr>
        <p:cxnSp>
          <p:nvCxnSpPr>
            <p:cNvPr id="5" name="直線矢印コネクタ 4">
              <a:extLst>
                <a:ext uri="{FF2B5EF4-FFF2-40B4-BE49-F238E27FC236}">
                  <a16:creationId xmlns:a16="http://schemas.microsoft.com/office/drawing/2014/main" id="{DA86520F-2DDB-40DC-B669-6904039EBFF2}"/>
                </a:ext>
              </a:extLst>
            </p:cNvPr>
            <p:cNvCxnSpPr/>
            <p:nvPr/>
          </p:nvCxnSpPr>
          <p:spPr>
            <a:xfrm>
              <a:off x="1675180" y="3899003"/>
              <a:ext cx="545713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矢印コネクタ 5">
              <a:extLst>
                <a:ext uri="{FF2B5EF4-FFF2-40B4-BE49-F238E27FC236}">
                  <a16:creationId xmlns:a16="http://schemas.microsoft.com/office/drawing/2014/main" id="{4BFFB844-3593-467C-90F5-C407168767F9}"/>
                </a:ext>
              </a:extLst>
            </p:cNvPr>
            <p:cNvCxnSpPr/>
            <p:nvPr/>
          </p:nvCxnSpPr>
          <p:spPr>
            <a:xfrm flipV="1">
              <a:off x="4403749" y="1455727"/>
              <a:ext cx="0" cy="34308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88B86C80-8145-4FF6-BA75-2D4548C15D77}"/>
                </a:ext>
              </a:extLst>
            </p:cNvPr>
            <p:cNvGrpSpPr/>
            <p:nvPr/>
          </p:nvGrpSpPr>
          <p:grpSpPr>
            <a:xfrm>
              <a:off x="1865375" y="2574951"/>
              <a:ext cx="5054803" cy="1324052"/>
              <a:chOff x="1799539" y="2604211"/>
              <a:chExt cx="5054803" cy="1324052"/>
            </a:xfrm>
          </p:grpSpPr>
          <p:cxnSp>
            <p:nvCxnSpPr>
              <p:cNvPr id="8" name="直線コネクタ 7">
                <a:extLst>
                  <a:ext uri="{FF2B5EF4-FFF2-40B4-BE49-F238E27FC236}">
                    <a16:creationId xmlns:a16="http://schemas.microsoft.com/office/drawing/2014/main" id="{64EB0C9E-3889-4DBD-AE70-FF835965916B}"/>
                  </a:ext>
                </a:extLst>
              </p:cNvPr>
              <p:cNvCxnSpPr/>
              <p:nvPr/>
            </p:nvCxnSpPr>
            <p:spPr>
              <a:xfrm flipH="1">
                <a:off x="1799539" y="3928263"/>
                <a:ext cx="209946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FD7BC50A-F79F-49DE-A6C0-9529E6D99484}"/>
                  </a:ext>
                </a:extLst>
              </p:cNvPr>
              <p:cNvCxnSpPr/>
              <p:nvPr/>
            </p:nvCxnSpPr>
            <p:spPr>
              <a:xfrm flipV="1">
                <a:off x="3899001" y="260421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6C31F743-940D-48CF-9B80-A9A824E7AE08}"/>
                  </a:ext>
                </a:extLst>
              </p:cNvPr>
              <p:cNvCxnSpPr/>
              <p:nvPr/>
            </p:nvCxnSpPr>
            <p:spPr>
              <a:xfrm>
                <a:off x="3899001" y="2604211"/>
                <a:ext cx="877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3D75768B-9963-47DB-A744-81512DC97E2D}"/>
                  </a:ext>
                </a:extLst>
              </p:cNvPr>
              <p:cNvCxnSpPr/>
              <p:nvPr/>
            </p:nvCxnSpPr>
            <p:spPr>
              <a:xfrm>
                <a:off x="4776825" y="260421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15BE45F7-259C-4D99-BC80-56FAD3982050}"/>
                  </a:ext>
                </a:extLst>
              </p:cNvPr>
              <p:cNvCxnSpPr/>
              <p:nvPr/>
            </p:nvCxnSpPr>
            <p:spPr>
              <a:xfrm>
                <a:off x="4776825" y="3928263"/>
                <a:ext cx="20775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092889D8-5DF1-491B-ABFC-3CD1552827F8}"/>
                    </a:ext>
                  </a:extLst>
                </p:cNvPr>
                <p:cNvSpPr txBox="1"/>
                <p:nvPr/>
              </p:nvSpPr>
              <p:spPr>
                <a:xfrm>
                  <a:off x="4079611" y="3963200"/>
                  <a:ext cx="473004" cy="509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092889D8-5DF1-491B-ABFC-3CD155282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611" y="3963200"/>
                  <a:ext cx="473004" cy="5096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FE72A71D-7BE9-4C4D-9A0D-622783D36A39}"/>
                </a:ext>
              </a:extLst>
            </p:cNvPr>
            <p:cNvSpPr txBox="1"/>
            <p:nvPr/>
          </p:nvSpPr>
          <p:spPr>
            <a:xfrm>
              <a:off x="3807600" y="1254793"/>
              <a:ext cx="631380" cy="509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9C8BB89D-A253-4150-AA45-DC3A0E5F9028}"/>
                </a:ext>
              </a:extLst>
            </p:cNvPr>
            <p:cNvCxnSpPr/>
            <p:nvPr/>
          </p:nvCxnSpPr>
          <p:spPr>
            <a:xfrm>
              <a:off x="3964837" y="4067252"/>
              <a:ext cx="8778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E1F6AFCA-0F73-4B75-B1AE-0A209BC4C80B}"/>
                    </a:ext>
                  </a:extLst>
                </p:cNvPr>
                <p:cNvSpPr txBox="1"/>
                <p:nvPr/>
              </p:nvSpPr>
              <p:spPr>
                <a:xfrm>
                  <a:off x="4264871" y="2088219"/>
                  <a:ext cx="526340" cy="509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E1F6AFCA-0F73-4B75-B1AE-0A209BC4C80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4871" y="2088219"/>
                  <a:ext cx="526340" cy="50967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737475D-F239-4DEC-B74A-CA12AE755142}"/>
                </a:ext>
              </a:extLst>
            </p:cNvPr>
            <p:cNvSpPr txBox="1"/>
            <p:nvPr/>
          </p:nvSpPr>
          <p:spPr>
            <a:xfrm>
              <a:off x="7132320" y="3647839"/>
              <a:ext cx="325082" cy="5096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26C04C2-F23C-41C9-A905-4D85CC2F84D3}"/>
                    </a:ext>
                  </a:extLst>
                </p:cNvPr>
                <p:cNvSpPr txBox="1"/>
                <p:nvPr/>
              </p:nvSpPr>
              <p:spPr>
                <a:xfrm>
                  <a:off x="4784626" y="3863345"/>
                  <a:ext cx="719183" cy="509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526C04C2-F23C-41C9-A905-4D85CC2F84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4626" y="3863345"/>
                  <a:ext cx="719183" cy="50967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46213C9-D125-46DB-B15E-83172AFE6CE9}"/>
                    </a:ext>
                  </a:extLst>
                </p:cNvPr>
                <p:cNvSpPr txBox="1"/>
                <p:nvPr/>
              </p:nvSpPr>
              <p:spPr>
                <a:xfrm>
                  <a:off x="3008855" y="3894679"/>
                  <a:ext cx="964221" cy="5096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546213C9-D125-46DB-B15E-83172AFE6C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855" y="3894679"/>
                  <a:ext cx="964221" cy="50967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788A64-560F-4B96-AD59-978EE487DF61}"/>
                  </a:ext>
                </a:extLst>
              </p:cNvPr>
              <p:cNvSpPr txBox="1"/>
              <p:nvPr/>
            </p:nvSpPr>
            <p:spPr>
              <a:xfrm>
                <a:off x="291116" y="5098767"/>
                <a:ext cx="2671501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kumimoji="1" lang="en-US" altLang="ja-JP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≤</m:t>
                                </m:r>
                                <m:r>
                                  <a:rPr lang="ja-JP" altLang="en-US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𝜏</m:t>
                                </m:r>
                                <m:r>
                                  <m:rPr>
                                    <m:nor/>
                                  </m:rPr>
                                  <a:rPr lang="en-US" altLang="ja-JP" b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/2</m:t>
                                </m:r>
                                <m:r>
                                  <m:rPr>
                                    <m:nor/>
                                  </m:rPr>
                                  <a:rPr lang="ja-JP" altLang="en-US" i="1" dirty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kumimoji="1" lang="en-US" altLang="ja-JP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1" lang="en-US" altLang="ja-JP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Otherwise</m:t>
                                </m:r>
                                <m:r>
                                  <a:rPr kumimoji="1" lang="en-US" altLang="ja-JP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788A64-560F-4B96-AD59-978EE487DF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116" y="5098767"/>
                <a:ext cx="2671501" cy="71019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図 23">
            <a:extLst>
              <a:ext uri="{FF2B5EF4-FFF2-40B4-BE49-F238E27FC236}">
                <a16:creationId xmlns:a16="http://schemas.microsoft.com/office/drawing/2014/main" id="{1C36E7CB-EBF0-4D0A-8301-E4A7742550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08489" y="4280896"/>
            <a:ext cx="3004048" cy="1861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9045F004-F54E-46A6-A4D8-EBA8D05B95A6}"/>
                  </a:ext>
                </a:extLst>
              </p:cNvPr>
              <p:cNvSpPr/>
              <p:nvPr/>
            </p:nvSpPr>
            <p:spPr>
              <a:xfrm>
                <a:off x="7496364" y="3913964"/>
                <a:ext cx="1521955" cy="1131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num>
                        <m:den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ja-JP" alt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</m:oMath>
                  </m:oMathPara>
                </a14:m>
                <a:endParaRPr lang="en-US" altLang="ja-JP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en-US" altLang="ja-JP" dirty="0"/>
              </a:p>
            </p:txBody>
          </p:sp>
        </mc:Choice>
        <mc:Fallback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9045F004-F54E-46A6-A4D8-EBA8D05B95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364" y="3913964"/>
                <a:ext cx="1521955" cy="1131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A4FF9951-ED6F-46CD-9B50-29FA2A9E520C}"/>
                  </a:ext>
                </a:extLst>
              </p:cNvPr>
              <p:cNvSpPr/>
              <p:nvPr/>
            </p:nvSpPr>
            <p:spPr>
              <a:xfrm>
                <a:off x="8701453" y="5405549"/>
                <a:ext cx="4221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A4FF9951-ED6F-46CD-9B50-29FA2A9E5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453" y="5405549"/>
                <a:ext cx="42216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234EB2A-A51F-4AC8-A68A-0EA73BBA445D}"/>
                  </a:ext>
                </a:extLst>
              </p:cNvPr>
              <p:cNvSpPr/>
              <p:nvPr/>
            </p:nvSpPr>
            <p:spPr>
              <a:xfrm>
                <a:off x="6732501" y="3928903"/>
                <a:ext cx="7638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9234EB2A-A51F-4AC8-A68A-0EA73BBA44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501" y="3928903"/>
                <a:ext cx="76386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4FFB90F8-993A-45E1-98C7-58911A9906A3}"/>
              </a:ext>
            </a:extLst>
          </p:cNvPr>
          <p:cNvCxnSpPr/>
          <p:nvPr/>
        </p:nvCxnSpPr>
        <p:spPr>
          <a:xfrm>
            <a:off x="7381647" y="5837782"/>
            <a:ext cx="25071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3CCCD4DE-C9DE-4CE2-A884-0337E89DF6CE}"/>
                  </a:ext>
                </a:extLst>
              </p:cNvPr>
              <p:cNvSpPr/>
              <p:nvPr/>
            </p:nvSpPr>
            <p:spPr>
              <a:xfrm>
                <a:off x="7247091" y="5932103"/>
                <a:ext cx="519821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ja-JP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3CCCD4DE-C9DE-4CE2-A884-0337E89DF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091" y="5932103"/>
                <a:ext cx="519821" cy="6127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344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矩形パルス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8160C47C-D710-44C2-86EE-0BB7EA38A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4" y="2371674"/>
            <a:ext cx="3431757" cy="22401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888D148-9689-419A-BE76-962FD224E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250" y="1439856"/>
            <a:ext cx="3431757" cy="224015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3431603-1B03-43A9-8524-08D74BD9D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250" y="4083425"/>
            <a:ext cx="3431757" cy="212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/>
              <p:nvPr/>
            </p:nvSpPr>
            <p:spPr>
              <a:xfrm>
                <a:off x="6005546" y="711077"/>
                <a:ext cx="1201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546" y="711077"/>
                <a:ext cx="120116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/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47CB51-6532-4A88-A742-70971DBA17C2}"/>
              </a:ext>
            </a:extLst>
          </p:cNvPr>
          <p:cNvSpPr txBox="1"/>
          <p:nvPr/>
        </p:nvSpPr>
        <p:spPr>
          <a:xfrm>
            <a:off x="3605885" y="38525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/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/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4C07118-6D92-4A76-9066-13C737DC8954}"/>
                  </a:ext>
                </a:extLst>
              </p:cNvPr>
              <p:cNvSpPr txBox="1"/>
              <p:nvPr/>
            </p:nvSpPr>
            <p:spPr>
              <a:xfrm>
                <a:off x="108256" y="618565"/>
                <a:ext cx="21587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=2, </m:t>
                      </m:r>
                      <m:r>
                        <m:rPr>
                          <m:nor/>
                        </m:rPr>
                        <a:rPr lang="en-US" altLang="ja-JP" sz="3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altLang="ja-JP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ja-JP" sz="32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1/</m:t>
                      </m:r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4C07118-6D92-4A76-9066-13C737DC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56" y="618565"/>
                <a:ext cx="215879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18504E7-22D9-4077-A736-A039E7B846C2}"/>
                  </a:ext>
                </a:extLst>
              </p:cNvPr>
              <p:cNvSpPr txBox="1"/>
              <p:nvPr/>
            </p:nvSpPr>
            <p:spPr>
              <a:xfrm>
                <a:off x="1950985" y="4602536"/>
                <a:ext cx="4172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18504E7-22D9-4077-A736-A039E7B84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0985" y="4602536"/>
                <a:ext cx="41729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0FF1B302-C576-4CAB-9B76-31145E75AF7A}"/>
              </a:ext>
            </a:extLst>
          </p:cNvPr>
          <p:cNvCxnSpPr>
            <a:cxnSpLocks/>
          </p:cNvCxnSpPr>
          <p:nvPr/>
        </p:nvCxnSpPr>
        <p:spPr>
          <a:xfrm>
            <a:off x="1720720" y="4611830"/>
            <a:ext cx="87782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52D2B082-89F8-4DB4-9B64-5F8577EE2887}"/>
              </a:ext>
            </a:extLst>
          </p:cNvPr>
          <p:cNvCxnSpPr/>
          <p:nvPr/>
        </p:nvCxnSpPr>
        <p:spPr>
          <a:xfrm flipH="1">
            <a:off x="7019365" y="2216523"/>
            <a:ext cx="187344" cy="982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10F040F-A14B-47EE-8255-07D0E18D5ABE}"/>
                  </a:ext>
                </a:extLst>
              </p:cNvPr>
              <p:cNvSpPr/>
              <p:nvPr/>
            </p:nvSpPr>
            <p:spPr>
              <a:xfrm>
                <a:off x="6858000" y="1773748"/>
                <a:ext cx="9304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𝜋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D10F040F-A14B-47EE-8255-07D0E18D5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1773748"/>
                <a:ext cx="930447" cy="461665"/>
              </a:xfrm>
              <a:prstGeom prst="rect">
                <a:avLst/>
              </a:prstGeom>
              <a:blipFill>
                <a:blip r:embed="rId11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2670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sz="3200" dirty="0"/>
                  <a:t>cos</a:t>
                </a:r>
                <a:r>
                  <a:rPr lang="ja-JP" altLang="en-US" sz="3200" dirty="0"/>
                  <a:t>の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ja-JP" alt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/2,</m:t>
                        </m:r>
                        <m:r>
                          <a:rPr lang="ja-JP" altLang="en-US" sz="32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t="-9901" b="-29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/>
              <p:nvPr/>
            </p:nvSpPr>
            <p:spPr>
              <a:xfrm>
                <a:off x="6005546" y="711077"/>
                <a:ext cx="1201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546" y="711077"/>
                <a:ext cx="120116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/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47CB51-6532-4A88-A742-70971DBA17C2}"/>
              </a:ext>
            </a:extLst>
          </p:cNvPr>
          <p:cNvSpPr txBox="1"/>
          <p:nvPr/>
        </p:nvSpPr>
        <p:spPr>
          <a:xfrm>
            <a:off x="3605885" y="38525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/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/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B7135012-2DC9-4DB8-9612-EDE0B81849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941" y="2216523"/>
            <a:ext cx="3431757" cy="22781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32C5345-825C-4AB9-9AB2-065B95C3D1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567" y="1543983"/>
            <a:ext cx="3431757" cy="224015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D2A2F77-B479-47F4-9E6C-4865F265A6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9566" y="4083424"/>
            <a:ext cx="3431757" cy="2126250"/>
          </a:xfrm>
          <a:prstGeom prst="rect">
            <a:avLst/>
          </a:prstGeom>
        </p:spPr>
      </p:pic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B4DCB56-A1E8-4091-BCB2-AF1D9763E7B6}"/>
              </a:ext>
            </a:extLst>
          </p:cNvPr>
          <p:cNvCxnSpPr/>
          <p:nvPr/>
        </p:nvCxnSpPr>
        <p:spPr>
          <a:xfrm flipV="1">
            <a:off x="1640708" y="4494648"/>
            <a:ext cx="147751" cy="816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46E7C7-64BC-4AA3-9210-A3DE0DA826CF}"/>
              </a:ext>
            </a:extLst>
          </p:cNvPr>
          <p:cNvSpPr txBox="1"/>
          <p:nvPr/>
        </p:nvSpPr>
        <p:spPr>
          <a:xfrm>
            <a:off x="1083703" y="54181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面積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49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Raised-cosine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/>
              <p:nvPr/>
            </p:nvSpPr>
            <p:spPr>
              <a:xfrm>
                <a:off x="5978649" y="858768"/>
                <a:ext cx="1201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49" y="858768"/>
                <a:ext cx="120116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/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47CB51-6532-4A88-A742-70971DBA17C2}"/>
              </a:ext>
            </a:extLst>
          </p:cNvPr>
          <p:cNvSpPr txBox="1"/>
          <p:nvPr/>
        </p:nvSpPr>
        <p:spPr>
          <a:xfrm>
            <a:off x="3605885" y="38525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/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/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B4DCB56-A1E8-4091-BCB2-AF1D9763E7B6}"/>
              </a:ext>
            </a:extLst>
          </p:cNvPr>
          <p:cNvCxnSpPr/>
          <p:nvPr/>
        </p:nvCxnSpPr>
        <p:spPr>
          <a:xfrm flipV="1">
            <a:off x="1640708" y="4494648"/>
            <a:ext cx="147751" cy="816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46E7C7-64BC-4AA3-9210-A3DE0DA826CF}"/>
              </a:ext>
            </a:extLst>
          </p:cNvPr>
          <p:cNvSpPr txBox="1"/>
          <p:nvPr/>
        </p:nvSpPr>
        <p:spPr>
          <a:xfrm>
            <a:off x="1083703" y="54181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面積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BAE714A-BC7D-4B31-A59C-9C80ECC39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107" y="2308922"/>
            <a:ext cx="3431757" cy="224015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C573B30-C3BD-464C-B36B-368452F91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354" y="1482303"/>
            <a:ext cx="3431757" cy="220218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B92446B-FB28-4331-A716-B463FC96B9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3353" y="4143522"/>
            <a:ext cx="3431757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0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ガウス分布（正規分布）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/>
              <p:nvPr/>
            </p:nvSpPr>
            <p:spPr>
              <a:xfrm>
                <a:off x="5978649" y="858768"/>
                <a:ext cx="120116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CF61280F-487A-4F93-9565-9D25D97E95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649" y="858768"/>
                <a:ext cx="120116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/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2564AB0-F00F-4A6B-8723-EC88F01F8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708" y="1631748"/>
                <a:ext cx="103784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47CB51-6532-4A88-A742-70971DBA17C2}"/>
              </a:ext>
            </a:extLst>
          </p:cNvPr>
          <p:cNvSpPr txBox="1"/>
          <p:nvPr/>
        </p:nvSpPr>
        <p:spPr>
          <a:xfrm>
            <a:off x="3605885" y="3852592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/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3300DC9-5388-42B1-8F05-D3A0ACADD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2" y="3199364"/>
                <a:ext cx="59445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/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F7F20A8C-F4FF-4832-B585-263441B0C3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5111" y="4833369"/>
                <a:ext cx="59445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B4DCB56-A1E8-4091-BCB2-AF1D9763E7B6}"/>
              </a:ext>
            </a:extLst>
          </p:cNvPr>
          <p:cNvCxnSpPr/>
          <p:nvPr/>
        </p:nvCxnSpPr>
        <p:spPr>
          <a:xfrm flipV="1">
            <a:off x="1640708" y="4494648"/>
            <a:ext cx="147751" cy="8169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046E7C7-64BC-4AA3-9210-A3DE0DA826CF}"/>
              </a:ext>
            </a:extLst>
          </p:cNvPr>
          <p:cNvSpPr txBox="1"/>
          <p:nvPr/>
        </p:nvSpPr>
        <p:spPr>
          <a:xfrm>
            <a:off x="1083703" y="541814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面積</a:t>
            </a:r>
            <a:r>
              <a:rPr kumimoji="1" lang="en-US" altLang="ja-JP" dirty="0"/>
              <a:t>=1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8BD38CE-FC0C-4DA4-8043-4C39B4F8BB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431" y="2235507"/>
            <a:ext cx="3431757" cy="224015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7BA1100F-0FA7-4498-BC76-FDC620E6C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3354" y="1443543"/>
            <a:ext cx="3431757" cy="220218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CD9785A-B028-4259-9F76-870A73BDF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3351" y="4197432"/>
            <a:ext cx="3431757" cy="21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5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連続時間と離散時間</a:t>
            </a:r>
          </a:p>
        </p:txBody>
      </p:sp>
    </p:spTree>
    <p:extLst>
      <p:ext uri="{BB962C8B-B14F-4D97-AF65-F5344CB8AC3E}">
        <p14:creationId xmlns:p14="http://schemas.microsoft.com/office/powerpoint/2010/main" val="4032404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 7"/>
          <p:cNvSpPr/>
          <p:nvPr/>
        </p:nvSpPr>
        <p:spPr>
          <a:xfrm>
            <a:off x="908210" y="2012575"/>
            <a:ext cx="3149600" cy="1757357"/>
          </a:xfrm>
          <a:custGeom>
            <a:avLst/>
            <a:gdLst>
              <a:gd name="connsiteX0" fmla="*/ 0 w 3207657"/>
              <a:gd name="connsiteY0" fmla="*/ 914400 h 1626731"/>
              <a:gd name="connsiteX1" fmla="*/ 464457 w 3207657"/>
              <a:gd name="connsiteY1" fmla="*/ 290286 h 1626731"/>
              <a:gd name="connsiteX2" fmla="*/ 1364343 w 3207657"/>
              <a:gd name="connsiteY2" fmla="*/ 1582057 h 1626731"/>
              <a:gd name="connsiteX3" fmla="*/ 1828800 w 3207657"/>
              <a:gd name="connsiteY3" fmla="*/ 566057 h 1626731"/>
              <a:gd name="connsiteX4" fmla="*/ 2452914 w 3207657"/>
              <a:gd name="connsiteY4" fmla="*/ 1625600 h 1626731"/>
              <a:gd name="connsiteX5" fmla="*/ 2873828 w 3207657"/>
              <a:gd name="connsiteY5" fmla="*/ 319314 h 1626731"/>
              <a:gd name="connsiteX6" fmla="*/ 3207657 w 3207657"/>
              <a:gd name="connsiteY6" fmla="*/ 0 h 1626731"/>
              <a:gd name="connsiteX0" fmla="*/ 0 w 3207657"/>
              <a:gd name="connsiteY0" fmla="*/ 914400 h 1626994"/>
              <a:gd name="connsiteX1" fmla="*/ 464457 w 3207657"/>
              <a:gd name="connsiteY1" fmla="*/ 290286 h 1626994"/>
              <a:gd name="connsiteX2" fmla="*/ 1161143 w 3207657"/>
              <a:gd name="connsiteY2" fmla="*/ 1625600 h 1626994"/>
              <a:gd name="connsiteX3" fmla="*/ 1828800 w 3207657"/>
              <a:gd name="connsiteY3" fmla="*/ 566057 h 1626994"/>
              <a:gd name="connsiteX4" fmla="*/ 2452914 w 3207657"/>
              <a:gd name="connsiteY4" fmla="*/ 1625600 h 1626994"/>
              <a:gd name="connsiteX5" fmla="*/ 2873828 w 3207657"/>
              <a:gd name="connsiteY5" fmla="*/ 319314 h 1626994"/>
              <a:gd name="connsiteX6" fmla="*/ 3207657 w 3207657"/>
              <a:gd name="connsiteY6" fmla="*/ 0 h 1626994"/>
              <a:gd name="connsiteX0" fmla="*/ 0 w 3207657"/>
              <a:gd name="connsiteY0" fmla="*/ 914400 h 1627036"/>
              <a:gd name="connsiteX1" fmla="*/ 464457 w 3207657"/>
              <a:gd name="connsiteY1" fmla="*/ 290286 h 1627036"/>
              <a:gd name="connsiteX2" fmla="*/ 1161143 w 3207657"/>
              <a:gd name="connsiteY2" fmla="*/ 1625600 h 1627036"/>
              <a:gd name="connsiteX3" fmla="*/ 1828800 w 3207657"/>
              <a:gd name="connsiteY3" fmla="*/ 566057 h 1627036"/>
              <a:gd name="connsiteX4" fmla="*/ 2351314 w 3207657"/>
              <a:gd name="connsiteY4" fmla="*/ 1422400 h 1627036"/>
              <a:gd name="connsiteX5" fmla="*/ 2873828 w 3207657"/>
              <a:gd name="connsiteY5" fmla="*/ 319314 h 1627036"/>
              <a:gd name="connsiteX6" fmla="*/ 3207657 w 3207657"/>
              <a:gd name="connsiteY6" fmla="*/ 0 h 1627036"/>
              <a:gd name="connsiteX0" fmla="*/ 0 w 3207657"/>
              <a:gd name="connsiteY0" fmla="*/ 914400 h 1626728"/>
              <a:gd name="connsiteX1" fmla="*/ 464457 w 3207657"/>
              <a:gd name="connsiteY1" fmla="*/ 290286 h 1626728"/>
              <a:gd name="connsiteX2" fmla="*/ 1161143 w 3207657"/>
              <a:gd name="connsiteY2" fmla="*/ 1625600 h 1626728"/>
              <a:gd name="connsiteX3" fmla="*/ 1756228 w 3207657"/>
              <a:gd name="connsiteY3" fmla="*/ 537029 h 1626728"/>
              <a:gd name="connsiteX4" fmla="*/ 2351314 w 3207657"/>
              <a:gd name="connsiteY4" fmla="*/ 1422400 h 1626728"/>
              <a:gd name="connsiteX5" fmla="*/ 2873828 w 3207657"/>
              <a:gd name="connsiteY5" fmla="*/ 319314 h 1626728"/>
              <a:gd name="connsiteX6" fmla="*/ 3207657 w 3207657"/>
              <a:gd name="connsiteY6" fmla="*/ 0 h 1626728"/>
              <a:gd name="connsiteX0" fmla="*/ 0 w 3207657"/>
              <a:gd name="connsiteY0" fmla="*/ 914400 h 1626728"/>
              <a:gd name="connsiteX1" fmla="*/ 464457 w 3207657"/>
              <a:gd name="connsiteY1" fmla="*/ 290286 h 1626728"/>
              <a:gd name="connsiteX2" fmla="*/ 1161143 w 3207657"/>
              <a:gd name="connsiteY2" fmla="*/ 1625600 h 1626728"/>
              <a:gd name="connsiteX3" fmla="*/ 1756228 w 3207657"/>
              <a:gd name="connsiteY3" fmla="*/ 537029 h 1626728"/>
              <a:gd name="connsiteX4" fmla="*/ 2351314 w 3207657"/>
              <a:gd name="connsiteY4" fmla="*/ 1422400 h 1626728"/>
              <a:gd name="connsiteX5" fmla="*/ 2714171 w 3207657"/>
              <a:gd name="connsiteY5" fmla="*/ 420914 h 1626728"/>
              <a:gd name="connsiteX6" fmla="*/ 3207657 w 3207657"/>
              <a:gd name="connsiteY6" fmla="*/ 0 h 1626728"/>
              <a:gd name="connsiteX0" fmla="*/ 0 w 3149600"/>
              <a:gd name="connsiteY0" fmla="*/ 1045029 h 1757357"/>
              <a:gd name="connsiteX1" fmla="*/ 464457 w 3149600"/>
              <a:gd name="connsiteY1" fmla="*/ 420915 h 1757357"/>
              <a:gd name="connsiteX2" fmla="*/ 1161143 w 3149600"/>
              <a:gd name="connsiteY2" fmla="*/ 1756229 h 1757357"/>
              <a:gd name="connsiteX3" fmla="*/ 1756228 w 3149600"/>
              <a:gd name="connsiteY3" fmla="*/ 667658 h 1757357"/>
              <a:gd name="connsiteX4" fmla="*/ 2351314 w 3149600"/>
              <a:gd name="connsiteY4" fmla="*/ 1553029 h 1757357"/>
              <a:gd name="connsiteX5" fmla="*/ 2714171 w 3149600"/>
              <a:gd name="connsiteY5" fmla="*/ 551543 h 1757357"/>
              <a:gd name="connsiteX6" fmla="*/ 3149600 w 3149600"/>
              <a:gd name="connsiteY6" fmla="*/ 0 h 1757357"/>
              <a:gd name="connsiteX0" fmla="*/ 0 w 3149600"/>
              <a:gd name="connsiteY0" fmla="*/ 1045029 h 1757357"/>
              <a:gd name="connsiteX1" fmla="*/ 464457 w 3149600"/>
              <a:gd name="connsiteY1" fmla="*/ 420915 h 1757357"/>
              <a:gd name="connsiteX2" fmla="*/ 1161143 w 3149600"/>
              <a:gd name="connsiteY2" fmla="*/ 1756229 h 1757357"/>
              <a:gd name="connsiteX3" fmla="*/ 1756228 w 3149600"/>
              <a:gd name="connsiteY3" fmla="*/ 667658 h 1757357"/>
              <a:gd name="connsiteX4" fmla="*/ 2351314 w 3149600"/>
              <a:gd name="connsiteY4" fmla="*/ 1553029 h 1757357"/>
              <a:gd name="connsiteX5" fmla="*/ 2714171 w 3149600"/>
              <a:gd name="connsiteY5" fmla="*/ 551543 h 1757357"/>
              <a:gd name="connsiteX6" fmla="*/ 3149600 w 3149600"/>
              <a:gd name="connsiteY6" fmla="*/ 0 h 1757357"/>
              <a:gd name="connsiteX0" fmla="*/ 0 w 3149600"/>
              <a:gd name="connsiteY0" fmla="*/ 1045029 h 1757357"/>
              <a:gd name="connsiteX1" fmla="*/ 464457 w 3149600"/>
              <a:gd name="connsiteY1" fmla="*/ 420915 h 1757357"/>
              <a:gd name="connsiteX2" fmla="*/ 1161143 w 3149600"/>
              <a:gd name="connsiteY2" fmla="*/ 1756229 h 1757357"/>
              <a:gd name="connsiteX3" fmla="*/ 1756228 w 3149600"/>
              <a:gd name="connsiteY3" fmla="*/ 667658 h 1757357"/>
              <a:gd name="connsiteX4" fmla="*/ 2351314 w 3149600"/>
              <a:gd name="connsiteY4" fmla="*/ 1553029 h 1757357"/>
              <a:gd name="connsiteX5" fmla="*/ 2714171 w 3149600"/>
              <a:gd name="connsiteY5" fmla="*/ 551543 h 1757357"/>
              <a:gd name="connsiteX6" fmla="*/ 3149600 w 3149600"/>
              <a:gd name="connsiteY6" fmla="*/ 0 h 17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9600" h="1757357">
                <a:moveTo>
                  <a:pt x="0" y="1045029"/>
                </a:moveTo>
                <a:cubicBezTo>
                  <a:pt x="118533" y="677334"/>
                  <a:pt x="270933" y="302382"/>
                  <a:pt x="464457" y="420915"/>
                </a:cubicBezTo>
                <a:cubicBezTo>
                  <a:pt x="657981" y="539448"/>
                  <a:pt x="945848" y="1715105"/>
                  <a:pt x="1161143" y="1756229"/>
                </a:cubicBezTo>
                <a:cubicBezTo>
                  <a:pt x="1376438" y="1797353"/>
                  <a:pt x="1557866" y="701525"/>
                  <a:pt x="1756228" y="667658"/>
                </a:cubicBezTo>
                <a:cubicBezTo>
                  <a:pt x="1954590" y="633791"/>
                  <a:pt x="2191657" y="1572381"/>
                  <a:pt x="2351314" y="1553029"/>
                </a:cubicBezTo>
                <a:cubicBezTo>
                  <a:pt x="2510971" y="1533677"/>
                  <a:pt x="2610152" y="853923"/>
                  <a:pt x="2714171" y="551543"/>
                </a:cubicBezTo>
                <a:cubicBezTo>
                  <a:pt x="2818190" y="249163"/>
                  <a:pt x="2784323" y="198361"/>
                  <a:pt x="314960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連続時間と離散時間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864667" y="3304347"/>
            <a:ext cx="32221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 flipV="1">
            <a:off x="1387181" y="1954518"/>
            <a:ext cx="0" cy="2496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966540" y="330826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6882" y="149285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197181" y="3304347"/>
            <a:ext cx="32221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5719695" y="1954518"/>
            <a:ext cx="0" cy="24964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フリーフォーム 13"/>
          <p:cNvSpPr/>
          <p:nvPr/>
        </p:nvSpPr>
        <p:spPr>
          <a:xfrm>
            <a:off x="5240724" y="2012575"/>
            <a:ext cx="3149600" cy="1757357"/>
          </a:xfrm>
          <a:custGeom>
            <a:avLst/>
            <a:gdLst>
              <a:gd name="connsiteX0" fmla="*/ 0 w 3207657"/>
              <a:gd name="connsiteY0" fmla="*/ 914400 h 1626731"/>
              <a:gd name="connsiteX1" fmla="*/ 464457 w 3207657"/>
              <a:gd name="connsiteY1" fmla="*/ 290286 h 1626731"/>
              <a:gd name="connsiteX2" fmla="*/ 1364343 w 3207657"/>
              <a:gd name="connsiteY2" fmla="*/ 1582057 h 1626731"/>
              <a:gd name="connsiteX3" fmla="*/ 1828800 w 3207657"/>
              <a:gd name="connsiteY3" fmla="*/ 566057 h 1626731"/>
              <a:gd name="connsiteX4" fmla="*/ 2452914 w 3207657"/>
              <a:gd name="connsiteY4" fmla="*/ 1625600 h 1626731"/>
              <a:gd name="connsiteX5" fmla="*/ 2873828 w 3207657"/>
              <a:gd name="connsiteY5" fmla="*/ 319314 h 1626731"/>
              <a:gd name="connsiteX6" fmla="*/ 3207657 w 3207657"/>
              <a:gd name="connsiteY6" fmla="*/ 0 h 1626731"/>
              <a:gd name="connsiteX0" fmla="*/ 0 w 3207657"/>
              <a:gd name="connsiteY0" fmla="*/ 914400 h 1626994"/>
              <a:gd name="connsiteX1" fmla="*/ 464457 w 3207657"/>
              <a:gd name="connsiteY1" fmla="*/ 290286 h 1626994"/>
              <a:gd name="connsiteX2" fmla="*/ 1161143 w 3207657"/>
              <a:gd name="connsiteY2" fmla="*/ 1625600 h 1626994"/>
              <a:gd name="connsiteX3" fmla="*/ 1828800 w 3207657"/>
              <a:gd name="connsiteY3" fmla="*/ 566057 h 1626994"/>
              <a:gd name="connsiteX4" fmla="*/ 2452914 w 3207657"/>
              <a:gd name="connsiteY4" fmla="*/ 1625600 h 1626994"/>
              <a:gd name="connsiteX5" fmla="*/ 2873828 w 3207657"/>
              <a:gd name="connsiteY5" fmla="*/ 319314 h 1626994"/>
              <a:gd name="connsiteX6" fmla="*/ 3207657 w 3207657"/>
              <a:gd name="connsiteY6" fmla="*/ 0 h 1626994"/>
              <a:gd name="connsiteX0" fmla="*/ 0 w 3207657"/>
              <a:gd name="connsiteY0" fmla="*/ 914400 h 1627036"/>
              <a:gd name="connsiteX1" fmla="*/ 464457 w 3207657"/>
              <a:gd name="connsiteY1" fmla="*/ 290286 h 1627036"/>
              <a:gd name="connsiteX2" fmla="*/ 1161143 w 3207657"/>
              <a:gd name="connsiteY2" fmla="*/ 1625600 h 1627036"/>
              <a:gd name="connsiteX3" fmla="*/ 1828800 w 3207657"/>
              <a:gd name="connsiteY3" fmla="*/ 566057 h 1627036"/>
              <a:gd name="connsiteX4" fmla="*/ 2351314 w 3207657"/>
              <a:gd name="connsiteY4" fmla="*/ 1422400 h 1627036"/>
              <a:gd name="connsiteX5" fmla="*/ 2873828 w 3207657"/>
              <a:gd name="connsiteY5" fmla="*/ 319314 h 1627036"/>
              <a:gd name="connsiteX6" fmla="*/ 3207657 w 3207657"/>
              <a:gd name="connsiteY6" fmla="*/ 0 h 1627036"/>
              <a:gd name="connsiteX0" fmla="*/ 0 w 3207657"/>
              <a:gd name="connsiteY0" fmla="*/ 914400 h 1626728"/>
              <a:gd name="connsiteX1" fmla="*/ 464457 w 3207657"/>
              <a:gd name="connsiteY1" fmla="*/ 290286 h 1626728"/>
              <a:gd name="connsiteX2" fmla="*/ 1161143 w 3207657"/>
              <a:gd name="connsiteY2" fmla="*/ 1625600 h 1626728"/>
              <a:gd name="connsiteX3" fmla="*/ 1756228 w 3207657"/>
              <a:gd name="connsiteY3" fmla="*/ 537029 h 1626728"/>
              <a:gd name="connsiteX4" fmla="*/ 2351314 w 3207657"/>
              <a:gd name="connsiteY4" fmla="*/ 1422400 h 1626728"/>
              <a:gd name="connsiteX5" fmla="*/ 2873828 w 3207657"/>
              <a:gd name="connsiteY5" fmla="*/ 319314 h 1626728"/>
              <a:gd name="connsiteX6" fmla="*/ 3207657 w 3207657"/>
              <a:gd name="connsiteY6" fmla="*/ 0 h 1626728"/>
              <a:gd name="connsiteX0" fmla="*/ 0 w 3207657"/>
              <a:gd name="connsiteY0" fmla="*/ 914400 h 1626728"/>
              <a:gd name="connsiteX1" fmla="*/ 464457 w 3207657"/>
              <a:gd name="connsiteY1" fmla="*/ 290286 h 1626728"/>
              <a:gd name="connsiteX2" fmla="*/ 1161143 w 3207657"/>
              <a:gd name="connsiteY2" fmla="*/ 1625600 h 1626728"/>
              <a:gd name="connsiteX3" fmla="*/ 1756228 w 3207657"/>
              <a:gd name="connsiteY3" fmla="*/ 537029 h 1626728"/>
              <a:gd name="connsiteX4" fmla="*/ 2351314 w 3207657"/>
              <a:gd name="connsiteY4" fmla="*/ 1422400 h 1626728"/>
              <a:gd name="connsiteX5" fmla="*/ 2714171 w 3207657"/>
              <a:gd name="connsiteY5" fmla="*/ 420914 h 1626728"/>
              <a:gd name="connsiteX6" fmla="*/ 3207657 w 3207657"/>
              <a:gd name="connsiteY6" fmla="*/ 0 h 1626728"/>
              <a:gd name="connsiteX0" fmla="*/ 0 w 3149600"/>
              <a:gd name="connsiteY0" fmla="*/ 1045029 h 1757357"/>
              <a:gd name="connsiteX1" fmla="*/ 464457 w 3149600"/>
              <a:gd name="connsiteY1" fmla="*/ 420915 h 1757357"/>
              <a:gd name="connsiteX2" fmla="*/ 1161143 w 3149600"/>
              <a:gd name="connsiteY2" fmla="*/ 1756229 h 1757357"/>
              <a:gd name="connsiteX3" fmla="*/ 1756228 w 3149600"/>
              <a:gd name="connsiteY3" fmla="*/ 667658 h 1757357"/>
              <a:gd name="connsiteX4" fmla="*/ 2351314 w 3149600"/>
              <a:gd name="connsiteY4" fmla="*/ 1553029 h 1757357"/>
              <a:gd name="connsiteX5" fmla="*/ 2714171 w 3149600"/>
              <a:gd name="connsiteY5" fmla="*/ 551543 h 1757357"/>
              <a:gd name="connsiteX6" fmla="*/ 3149600 w 3149600"/>
              <a:gd name="connsiteY6" fmla="*/ 0 h 1757357"/>
              <a:gd name="connsiteX0" fmla="*/ 0 w 3149600"/>
              <a:gd name="connsiteY0" fmla="*/ 1045029 h 1757357"/>
              <a:gd name="connsiteX1" fmla="*/ 464457 w 3149600"/>
              <a:gd name="connsiteY1" fmla="*/ 420915 h 1757357"/>
              <a:gd name="connsiteX2" fmla="*/ 1161143 w 3149600"/>
              <a:gd name="connsiteY2" fmla="*/ 1756229 h 1757357"/>
              <a:gd name="connsiteX3" fmla="*/ 1756228 w 3149600"/>
              <a:gd name="connsiteY3" fmla="*/ 667658 h 1757357"/>
              <a:gd name="connsiteX4" fmla="*/ 2351314 w 3149600"/>
              <a:gd name="connsiteY4" fmla="*/ 1553029 h 1757357"/>
              <a:gd name="connsiteX5" fmla="*/ 2714171 w 3149600"/>
              <a:gd name="connsiteY5" fmla="*/ 551543 h 1757357"/>
              <a:gd name="connsiteX6" fmla="*/ 3149600 w 3149600"/>
              <a:gd name="connsiteY6" fmla="*/ 0 h 1757357"/>
              <a:gd name="connsiteX0" fmla="*/ 0 w 3149600"/>
              <a:gd name="connsiteY0" fmla="*/ 1045029 h 1757357"/>
              <a:gd name="connsiteX1" fmla="*/ 464457 w 3149600"/>
              <a:gd name="connsiteY1" fmla="*/ 420915 h 1757357"/>
              <a:gd name="connsiteX2" fmla="*/ 1161143 w 3149600"/>
              <a:gd name="connsiteY2" fmla="*/ 1756229 h 1757357"/>
              <a:gd name="connsiteX3" fmla="*/ 1756228 w 3149600"/>
              <a:gd name="connsiteY3" fmla="*/ 667658 h 1757357"/>
              <a:gd name="connsiteX4" fmla="*/ 2351314 w 3149600"/>
              <a:gd name="connsiteY4" fmla="*/ 1553029 h 1757357"/>
              <a:gd name="connsiteX5" fmla="*/ 2714171 w 3149600"/>
              <a:gd name="connsiteY5" fmla="*/ 551543 h 1757357"/>
              <a:gd name="connsiteX6" fmla="*/ 3149600 w 3149600"/>
              <a:gd name="connsiteY6" fmla="*/ 0 h 175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9600" h="1757357">
                <a:moveTo>
                  <a:pt x="0" y="1045029"/>
                </a:moveTo>
                <a:cubicBezTo>
                  <a:pt x="118533" y="677334"/>
                  <a:pt x="270933" y="302382"/>
                  <a:pt x="464457" y="420915"/>
                </a:cubicBezTo>
                <a:cubicBezTo>
                  <a:pt x="657981" y="539448"/>
                  <a:pt x="945848" y="1715105"/>
                  <a:pt x="1161143" y="1756229"/>
                </a:cubicBezTo>
                <a:cubicBezTo>
                  <a:pt x="1376438" y="1797353"/>
                  <a:pt x="1557866" y="701525"/>
                  <a:pt x="1756228" y="667658"/>
                </a:cubicBezTo>
                <a:cubicBezTo>
                  <a:pt x="1954590" y="633791"/>
                  <a:pt x="2191657" y="1572381"/>
                  <a:pt x="2351314" y="1553029"/>
                </a:cubicBezTo>
                <a:cubicBezTo>
                  <a:pt x="2510971" y="1533677"/>
                  <a:pt x="2610152" y="853923"/>
                  <a:pt x="2714171" y="551543"/>
                </a:cubicBezTo>
                <a:cubicBezTo>
                  <a:pt x="2818190" y="249163"/>
                  <a:pt x="2784323" y="198361"/>
                  <a:pt x="3149600" y="0"/>
                </a:cubicBezTo>
              </a:path>
            </a:pathLst>
          </a:cu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299054" y="3308267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99396" y="149285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 flipV="1">
            <a:off x="5474313" y="2533276"/>
            <a:ext cx="0" cy="7710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5962254" y="2941490"/>
            <a:ext cx="0" cy="3628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V="1">
            <a:off x="6197380" y="3304348"/>
            <a:ext cx="0" cy="1941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6695401" y="3257176"/>
            <a:ext cx="0" cy="471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 flipV="1">
            <a:off x="5716872" y="2433490"/>
            <a:ext cx="0" cy="8708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V="1">
            <a:off x="6449506" y="3304348"/>
            <a:ext cx="0" cy="4644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6955122" y="2703713"/>
            <a:ext cx="0" cy="596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 flipV="1">
            <a:off x="7197681" y="2891253"/>
            <a:ext cx="0" cy="4179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 flipV="1">
            <a:off x="7436758" y="3308267"/>
            <a:ext cx="0" cy="65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/>
          <p:cNvCxnSpPr/>
          <p:nvPr/>
        </p:nvCxnSpPr>
        <p:spPr>
          <a:xfrm flipV="1">
            <a:off x="7682799" y="3311750"/>
            <a:ext cx="0" cy="1867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7916536" y="2761876"/>
            <a:ext cx="0" cy="5376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V="1">
            <a:off x="8166865" y="2161801"/>
            <a:ext cx="0" cy="11425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>
            <a:off x="5716872" y="3373581"/>
            <a:ext cx="24538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楕円 54"/>
          <p:cNvSpPr/>
          <p:nvPr/>
        </p:nvSpPr>
        <p:spPr>
          <a:xfrm>
            <a:off x="5432124" y="2492001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楕円 56"/>
          <p:cNvSpPr/>
          <p:nvPr/>
        </p:nvSpPr>
        <p:spPr>
          <a:xfrm>
            <a:off x="5686227" y="2416183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楕円 57"/>
          <p:cNvSpPr/>
          <p:nvPr/>
        </p:nvSpPr>
        <p:spPr>
          <a:xfrm>
            <a:off x="5926717" y="2879003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楕円 58"/>
          <p:cNvSpPr/>
          <p:nvPr/>
        </p:nvSpPr>
        <p:spPr>
          <a:xfrm>
            <a:off x="6162776" y="3474090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楕円 59"/>
          <p:cNvSpPr/>
          <p:nvPr/>
        </p:nvSpPr>
        <p:spPr>
          <a:xfrm>
            <a:off x="6418861" y="3737561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楕円 60"/>
          <p:cNvSpPr/>
          <p:nvPr/>
        </p:nvSpPr>
        <p:spPr>
          <a:xfrm>
            <a:off x="6664756" y="3218275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楕円 61"/>
          <p:cNvSpPr/>
          <p:nvPr/>
        </p:nvSpPr>
        <p:spPr>
          <a:xfrm>
            <a:off x="6912370" y="2670588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楕円 62"/>
          <p:cNvSpPr/>
          <p:nvPr/>
        </p:nvSpPr>
        <p:spPr>
          <a:xfrm>
            <a:off x="7167036" y="2860265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楕円 63"/>
          <p:cNvSpPr/>
          <p:nvPr/>
        </p:nvSpPr>
        <p:spPr>
          <a:xfrm>
            <a:off x="7400028" y="3360965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楕円 64"/>
          <p:cNvSpPr/>
          <p:nvPr/>
        </p:nvSpPr>
        <p:spPr>
          <a:xfrm>
            <a:off x="7656433" y="3464565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楕円 65"/>
          <p:cNvSpPr/>
          <p:nvPr/>
        </p:nvSpPr>
        <p:spPr>
          <a:xfrm>
            <a:off x="7879485" y="2696987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楕円 66"/>
          <p:cNvSpPr/>
          <p:nvPr/>
        </p:nvSpPr>
        <p:spPr>
          <a:xfrm>
            <a:off x="8136220" y="2130557"/>
            <a:ext cx="61290" cy="6248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2051689" y="46545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連続時間</a:t>
            </a:r>
          </a:p>
        </p:txBody>
      </p:sp>
      <p:sp>
        <p:nvSpPr>
          <p:cNvPr id="69" name="正方形/長方形 68"/>
          <p:cNvSpPr/>
          <p:nvPr/>
        </p:nvSpPr>
        <p:spPr>
          <a:xfrm>
            <a:off x="6480151" y="465453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離散時間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44204" y="3344814"/>
            <a:ext cx="4571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latin typeface="Symbol" panose="05050102010706020507" pitchFamily="18" charset="2"/>
                <a:cs typeface="Times New Roman" panose="02020603050405020304" pitchFamily="18" charset="0"/>
              </a:rPr>
              <a:t>D</a:t>
            </a:r>
            <a:r>
              <a:rPr kumimoji="1"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58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三角関数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31736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345092"/>
          </a:xfrm>
        </p:spPr>
        <p:txBody>
          <a:bodyPr>
            <a:normAutofit/>
          </a:bodyPr>
          <a:lstStyle/>
          <a:p>
            <a:r>
              <a:rPr lang="ja-JP" altLang="en-US" dirty="0"/>
              <a:t>複素フーリエ級数</a:t>
            </a:r>
            <a:br>
              <a:rPr lang="en-US" altLang="ja-JP" dirty="0"/>
            </a:br>
            <a:r>
              <a:rPr lang="ja-JP" altLang="en-US" sz="3600" dirty="0"/>
              <a:t>～フーリエ変換との対応～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04364" y="3194413"/>
            <a:ext cx="653527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周期関数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複素フーリエ級数（</a:t>
            </a:r>
            <a:r>
              <a:rPr lang="en-US" altLang="ja-JP" sz="2800" dirty="0"/>
              <a:t>cos, sin</a:t>
            </a:r>
            <a:r>
              <a:rPr lang="ja-JP" altLang="en-US" sz="2800" dirty="0"/>
              <a:t>の和で表したフーリエ級数をオイラーの公式を使って</a:t>
            </a:r>
            <a:r>
              <a:rPr lang="en-US" altLang="ja-JP" sz="2800" dirty="0" err="1"/>
              <a:t>exp</a:t>
            </a:r>
            <a:r>
              <a:rPr lang="ja-JP" altLang="en-US" sz="2800" dirty="0"/>
              <a:t>関数にまとめたもの）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264767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フーリエ変換と複素フーリエ級数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42" y="431754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複素フーリエ係数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142" y="545830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時間波形（周期）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オブジェクト 7">
                <a:extLst>
                  <a:ext uri="{FF2B5EF4-FFF2-40B4-BE49-F238E27FC236}">
                    <a16:creationId xmlns:a16="http://schemas.microsoft.com/office/drawing/2014/main" id="{09CFBCB3-D69C-4CAD-8B4E-76B09C3224F6}"/>
                  </a:ext>
                </a:extLst>
              </p:cNvPr>
              <p:cNvSpPr txBox="1"/>
              <p:nvPr/>
            </p:nvSpPr>
            <p:spPr bwMode="auto">
              <a:xfrm>
                <a:off x="2848942" y="648716"/>
                <a:ext cx="5256725" cy="84011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オブジェクト 7">
                <a:extLst>
                  <a:ext uri="{FF2B5EF4-FFF2-40B4-BE49-F238E27FC236}">
                    <a16:creationId xmlns:a16="http://schemas.microsoft.com/office/drawing/2014/main" id="{09CFBCB3-D69C-4CAD-8B4E-76B09C32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942" y="648716"/>
                <a:ext cx="5256725" cy="840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8">
                <a:extLst>
                  <a:ext uri="{FF2B5EF4-FFF2-40B4-BE49-F238E27FC236}">
                    <a16:creationId xmlns:a16="http://schemas.microsoft.com/office/drawing/2014/main" id="{3B110ACB-0E0B-4078-BC00-B5B80529E0F0}"/>
                  </a:ext>
                </a:extLst>
              </p:cNvPr>
              <p:cNvSpPr txBox="1"/>
              <p:nvPr/>
            </p:nvSpPr>
            <p:spPr bwMode="auto">
              <a:xfrm>
                <a:off x="2848941" y="1551004"/>
                <a:ext cx="6264868" cy="9841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ja-JP" altLang="en-US" sz="2400">
                              <a:solidFill>
                                <a:srgbClr val="000000"/>
                              </a:solidFill>
                              <a:latin typeface="French Script MT" panose="03020402040607040605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オブジェクト 8">
                <a:extLst>
                  <a:ext uri="{FF2B5EF4-FFF2-40B4-BE49-F238E27FC236}">
                    <a16:creationId xmlns:a16="http://schemas.microsoft.com/office/drawing/2014/main" id="{3B110ACB-0E0B-4078-BC00-B5B80529E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941" y="1551004"/>
                <a:ext cx="6264868" cy="984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A3D96C-DEAC-47D4-8EAA-A09B398E183A}"/>
              </a:ext>
            </a:extLst>
          </p:cNvPr>
          <p:cNvSpPr txBox="1"/>
          <p:nvPr/>
        </p:nvSpPr>
        <p:spPr>
          <a:xfrm>
            <a:off x="472142" y="88430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フーリエ変換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963B97-BC59-4D8B-8EFC-02F573183B50}"/>
              </a:ext>
            </a:extLst>
          </p:cNvPr>
          <p:cNvSpPr txBox="1"/>
          <p:nvPr/>
        </p:nvSpPr>
        <p:spPr>
          <a:xfrm>
            <a:off x="472142" y="195078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逆フーリエ変換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043014" y="3893133"/>
                <a:ext cx="4569008" cy="1131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3893133"/>
                <a:ext cx="4569008" cy="1131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043014" y="5024789"/>
                <a:ext cx="3582327" cy="126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5024789"/>
                <a:ext cx="3582327" cy="1267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A174FAB-BB38-45A9-85C0-8F688603D30B}"/>
              </a:ext>
            </a:extLst>
          </p:cNvPr>
          <p:cNvCxnSpPr/>
          <p:nvPr/>
        </p:nvCxnSpPr>
        <p:spPr>
          <a:xfrm>
            <a:off x="0" y="3429000"/>
            <a:ext cx="9113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085201" y="6275227"/>
                <a:ext cx="2366482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dirty="0"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000" dirty="0"/>
                      <m:t>=</m:t>
                    </m:r>
                    <m:r>
                      <m:rPr>
                        <m:nor/>
                      </m:rPr>
                      <a:rPr lang="en-US" altLang="ja-JP" sz="2000" b="0" i="0" dirty="0" smtClean="0"/>
                      <m:t>2</m:t>
                    </m:r>
                    <m:r>
                      <m:rPr>
                        <m:sty m:val="p"/>
                      </m:rPr>
                      <a:rPr lang="el-GR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ja-JP" sz="2000" dirty="0"/>
                      <m:t>/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01" y="6275227"/>
                <a:ext cx="2366482" cy="401072"/>
              </a:xfrm>
              <a:prstGeom prst="rect">
                <a:avLst/>
              </a:prstGeom>
              <a:blipFill>
                <a:blip r:embed="rId9"/>
                <a:stretch>
                  <a:fillRect l="-257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下 2">
            <a:extLst>
              <a:ext uri="{FF2B5EF4-FFF2-40B4-BE49-F238E27FC236}">
                <a16:creationId xmlns:a16="http://schemas.microsoft.com/office/drawing/2014/main" id="{56B11676-6601-427C-93F0-9C60121AC5D7}"/>
              </a:ext>
            </a:extLst>
          </p:cNvPr>
          <p:cNvSpPr/>
          <p:nvPr/>
        </p:nvSpPr>
        <p:spPr>
          <a:xfrm rot="10800000">
            <a:off x="4842886" y="3029409"/>
            <a:ext cx="484632" cy="86135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2175C4A-9B42-42A1-82A7-DD6D7B108F58}"/>
                  </a:ext>
                </a:extLst>
              </p:cNvPr>
              <p:cNvSpPr/>
              <p:nvPr/>
            </p:nvSpPr>
            <p:spPr>
              <a:xfrm>
                <a:off x="5522153" y="3094894"/>
                <a:ext cx="3393814" cy="83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/>
                        <m:t>=2</m:t>
                      </m:r>
                      <m:r>
                        <a:rPr lang="el-GR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ja-JP" sz="2400" dirty="0"/>
                        <m:t>/</m:t>
                      </m:r>
                      <m:r>
                        <m:rPr>
                          <m:nor/>
                        </m:rPr>
                        <a:rPr lang="en-US" altLang="ja-JP" sz="2400" dirty="0"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2175C4A-9B42-42A1-82A7-DD6D7B108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53" y="3094894"/>
                <a:ext cx="3393814" cy="832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7AFC85-9EFB-45FE-8265-A6538277638F}"/>
                  </a:ext>
                </a:extLst>
              </p:cNvPr>
              <p:cNvSpPr txBox="1"/>
              <p:nvPr/>
            </p:nvSpPr>
            <p:spPr>
              <a:xfrm>
                <a:off x="1091869" y="2595109"/>
                <a:ext cx="65845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/>
                  <a:t>フーリエ変換：フーリエ級数の周期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000" dirty="0"/>
                  <a:t>を無限にしたもの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7AFC85-9EFB-45FE-8265-A65382776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69" y="2595109"/>
                <a:ext cx="6584559" cy="400110"/>
              </a:xfrm>
              <a:prstGeom prst="rect">
                <a:avLst/>
              </a:prstGeom>
              <a:blipFill>
                <a:blip r:embed="rId11"/>
                <a:stretch>
                  <a:fillRect l="-926" t="-7692" r="-370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2BD1D98-6FFD-421B-96D0-1D682EC10E1D}"/>
                  </a:ext>
                </a:extLst>
              </p:cNvPr>
              <p:cNvSpPr/>
              <p:nvPr/>
            </p:nvSpPr>
            <p:spPr>
              <a:xfrm>
                <a:off x="297042" y="3450701"/>
                <a:ext cx="2704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ja-JP" b="0" i="1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関数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2BD1D98-6FFD-421B-96D0-1D682EC10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2" y="3450701"/>
                <a:ext cx="2704971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E0077139-A1E8-46CC-8F0A-2442B19723CA}"/>
                  </a:ext>
                </a:extLst>
              </p:cNvPr>
              <p:cNvSpPr/>
              <p:nvPr/>
            </p:nvSpPr>
            <p:spPr>
              <a:xfrm>
                <a:off x="297042" y="2969515"/>
                <a:ext cx="1977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非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周期関数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E0077139-A1E8-46CC-8F0A-2442B1972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2" y="2969515"/>
                <a:ext cx="197720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1590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複素フーリエ級数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42" y="1194522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複素フーリエ係数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142" y="2335278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時間波形（周期）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043014" y="770106"/>
                <a:ext cx="4569008" cy="1131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770106"/>
                <a:ext cx="4569008" cy="1131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043014" y="1901762"/>
                <a:ext cx="3582327" cy="126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1901762"/>
                <a:ext cx="3582327" cy="1267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010572" y="3115669"/>
                <a:ext cx="3046475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ただし、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/>
                        <m:t>=</m:t>
                      </m:r>
                      <m:r>
                        <m:rPr>
                          <m:nor/>
                        </m:rPr>
                        <a:rPr lang="en-US" altLang="ja-JP" sz="2400" b="0" i="0" dirty="0" smtClean="0"/>
                        <m:t>2</m:t>
                      </m:r>
                      <m:r>
                        <a:rPr lang="el-GR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ja-JP" sz="2400" dirty="0"/>
                        <m:t>/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572" y="3115669"/>
                <a:ext cx="3046475" cy="46275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AB1E0D16-0D7C-4C9D-8074-130D10AF8D4F}"/>
              </a:ext>
            </a:extLst>
          </p:cNvPr>
          <p:cNvCxnSpPr/>
          <p:nvPr/>
        </p:nvCxnSpPr>
        <p:spPr>
          <a:xfrm>
            <a:off x="886265" y="5663478"/>
            <a:ext cx="74840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弧 15">
            <a:extLst>
              <a:ext uri="{FF2B5EF4-FFF2-40B4-BE49-F238E27FC236}">
                <a16:creationId xmlns:a16="http://schemas.microsoft.com/office/drawing/2014/main" id="{0633B842-7AAE-4371-A057-6FA10B134020}"/>
              </a:ext>
            </a:extLst>
          </p:cNvPr>
          <p:cNvSpPr/>
          <p:nvPr/>
        </p:nvSpPr>
        <p:spPr>
          <a:xfrm>
            <a:off x="1775872" y="5029907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弧 17">
            <a:extLst>
              <a:ext uri="{FF2B5EF4-FFF2-40B4-BE49-F238E27FC236}">
                <a16:creationId xmlns:a16="http://schemas.microsoft.com/office/drawing/2014/main" id="{1C7AEDA7-7814-4001-934F-5FFDE23B0693}"/>
              </a:ext>
            </a:extLst>
          </p:cNvPr>
          <p:cNvSpPr/>
          <p:nvPr/>
        </p:nvSpPr>
        <p:spPr>
          <a:xfrm>
            <a:off x="3933330" y="5029907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C46E47C9-19DB-4F9D-B0FF-CC824E97C958}"/>
              </a:ext>
            </a:extLst>
          </p:cNvPr>
          <p:cNvCxnSpPr>
            <a:cxnSpLocks/>
          </p:cNvCxnSpPr>
          <p:nvPr/>
        </p:nvCxnSpPr>
        <p:spPr>
          <a:xfrm flipV="1">
            <a:off x="3932621" y="3987381"/>
            <a:ext cx="1" cy="2109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円弧 20">
            <a:extLst>
              <a:ext uri="{FF2B5EF4-FFF2-40B4-BE49-F238E27FC236}">
                <a16:creationId xmlns:a16="http://schemas.microsoft.com/office/drawing/2014/main" id="{C2B5B547-E10B-46CF-8D3D-C313B15B8204}"/>
              </a:ext>
            </a:extLst>
          </p:cNvPr>
          <p:cNvSpPr/>
          <p:nvPr/>
        </p:nvSpPr>
        <p:spPr>
          <a:xfrm>
            <a:off x="6090788" y="5029344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6C0690ED-776A-4093-9CED-559121C71DC2}"/>
              </a:ext>
            </a:extLst>
          </p:cNvPr>
          <p:cNvSpPr txBox="1"/>
          <p:nvPr/>
        </p:nvSpPr>
        <p:spPr>
          <a:xfrm>
            <a:off x="4007131" y="3755983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6CDB80EF-B85F-4A6A-BE41-B4AF64E92CCE}"/>
              </a:ext>
            </a:extLst>
          </p:cNvPr>
          <p:cNvSpPr txBox="1"/>
          <p:nvPr/>
        </p:nvSpPr>
        <p:spPr>
          <a:xfrm>
            <a:off x="8370277" y="5424383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DA152EEE-238F-4C70-B581-4085FFA45D0A}"/>
              </a:ext>
            </a:extLst>
          </p:cNvPr>
          <p:cNvCxnSpPr>
            <a:cxnSpLocks/>
          </p:cNvCxnSpPr>
          <p:nvPr/>
        </p:nvCxnSpPr>
        <p:spPr>
          <a:xfrm flipV="1">
            <a:off x="3933330" y="5878211"/>
            <a:ext cx="2157458" cy="563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2236735-D873-4D96-8F14-08F537FCA99D}"/>
                  </a:ext>
                </a:extLst>
              </p:cNvPr>
              <p:cNvSpPr/>
              <p:nvPr/>
            </p:nvSpPr>
            <p:spPr>
              <a:xfrm>
                <a:off x="4822229" y="5886048"/>
                <a:ext cx="50276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92236735-D873-4D96-8F14-08F537FCA9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229" y="5886048"/>
                <a:ext cx="502766" cy="400110"/>
              </a:xfrm>
              <a:prstGeom prst="rect">
                <a:avLst/>
              </a:prstGeom>
              <a:blipFill>
                <a:blip r:embed="rId5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B6C135E7-8525-44A4-9842-FC07D9011F65}"/>
              </a:ext>
            </a:extLst>
          </p:cNvPr>
          <p:cNvSpPr txBox="1"/>
          <p:nvPr/>
        </p:nvSpPr>
        <p:spPr>
          <a:xfrm>
            <a:off x="4518037" y="628615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最短周期</a:t>
            </a:r>
          </a:p>
        </p:txBody>
      </p:sp>
    </p:spTree>
    <p:extLst>
      <p:ext uri="{BB962C8B-B14F-4D97-AF65-F5344CB8AC3E}">
        <p14:creationId xmlns:p14="http://schemas.microsoft.com/office/powerpoint/2010/main" val="1498444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複素フーリエ級数とフーリエ変換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42" y="109202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複素フーリエ係数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142" y="223278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時間波形（周期）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043014" y="667613"/>
                <a:ext cx="4569008" cy="1131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667613"/>
                <a:ext cx="4569008" cy="11316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043014" y="1799269"/>
                <a:ext cx="3582327" cy="126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1799269"/>
                <a:ext cx="3582327" cy="1267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A174FAB-BB38-45A9-85C0-8F688603D30B}"/>
              </a:ext>
            </a:extLst>
          </p:cNvPr>
          <p:cNvCxnSpPr/>
          <p:nvPr/>
        </p:nvCxnSpPr>
        <p:spPr>
          <a:xfrm>
            <a:off x="0" y="3429000"/>
            <a:ext cx="9113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085201" y="3049707"/>
                <a:ext cx="2366482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dirty="0"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000" dirty="0"/>
                      <m:t>=</m:t>
                    </m:r>
                    <m:r>
                      <m:rPr>
                        <m:nor/>
                      </m:rPr>
                      <a:rPr lang="en-US" altLang="ja-JP" sz="2000" b="0" i="0" dirty="0" smtClean="0"/>
                      <m:t>2</m:t>
                    </m:r>
                    <m:r>
                      <m:rPr>
                        <m:sty m:val="p"/>
                      </m:rPr>
                      <a:rPr lang="el-GR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ja-JP" sz="2000" dirty="0"/>
                      <m:t>/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01" y="3049707"/>
                <a:ext cx="2366482" cy="401072"/>
              </a:xfrm>
              <a:prstGeom prst="rect">
                <a:avLst/>
              </a:prstGeom>
              <a:blipFill>
                <a:blip r:embed="rId4"/>
                <a:stretch>
                  <a:fillRect l="-257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2BD1D98-6FFD-421B-96D0-1D682EC10E1D}"/>
                  </a:ext>
                </a:extLst>
              </p:cNvPr>
              <p:cNvSpPr/>
              <p:nvPr/>
            </p:nvSpPr>
            <p:spPr>
              <a:xfrm>
                <a:off x="297042" y="618565"/>
                <a:ext cx="2704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ja-JP" b="0" i="1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関数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52BD1D98-6FFD-421B-96D0-1D682EC10E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2" y="618565"/>
                <a:ext cx="2704971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781E12F-4FC7-4B64-9E76-156EAA3E0CF8}"/>
              </a:ext>
            </a:extLst>
          </p:cNvPr>
          <p:cNvSpPr txBox="1"/>
          <p:nvPr/>
        </p:nvSpPr>
        <p:spPr>
          <a:xfrm>
            <a:off x="133595" y="4292743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フーリエ係数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074DC69-6474-4DD8-909B-D23CE2B41A2E}"/>
                  </a:ext>
                </a:extLst>
              </p:cNvPr>
              <p:cNvSpPr txBox="1"/>
              <p:nvPr/>
            </p:nvSpPr>
            <p:spPr>
              <a:xfrm>
                <a:off x="4572000" y="3744561"/>
                <a:ext cx="3733714" cy="83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0074DC69-6474-4DD8-909B-D23CE2B41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744561"/>
                <a:ext cx="3733714" cy="834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6B33595-B789-4D04-A171-708E4481CB0A}"/>
                  </a:ext>
                </a:extLst>
              </p:cNvPr>
              <p:cNvSpPr txBox="1"/>
              <p:nvPr/>
            </p:nvSpPr>
            <p:spPr>
              <a:xfrm>
                <a:off x="1712350" y="5311384"/>
                <a:ext cx="7431650" cy="126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8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800" i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  <m:sSub>
                                    <m:sSub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6B33595-B789-4D04-A171-708E4481C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350" y="5311384"/>
                <a:ext cx="7431650" cy="1267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C8E3336-3E49-4729-995B-AEC0C16FB2D8}"/>
              </a:ext>
            </a:extLst>
          </p:cNvPr>
          <p:cNvSpPr txBox="1"/>
          <p:nvPr/>
        </p:nvSpPr>
        <p:spPr>
          <a:xfrm>
            <a:off x="133595" y="524327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時間波形（周期）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A31A45D-78BD-42AA-80C0-951DA0C06349}"/>
                  </a:ext>
                </a:extLst>
              </p:cNvPr>
              <p:cNvSpPr txBox="1"/>
              <p:nvPr/>
            </p:nvSpPr>
            <p:spPr>
              <a:xfrm>
                <a:off x="2076830" y="3739429"/>
                <a:ext cx="2495170" cy="83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9A31A45D-78BD-42AA-80C0-951DA0C06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830" y="3739429"/>
                <a:ext cx="2495170" cy="83484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F341ECC-D217-49D0-B1C2-629EB2377B79}"/>
                  </a:ext>
                </a:extLst>
              </p:cNvPr>
              <p:cNvSpPr txBox="1"/>
              <p:nvPr/>
            </p:nvSpPr>
            <p:spPr>
              <a:xfrm>
                <a:off x="4531989" y="4586486"/>
                <a:ext cx="3813736" cy="83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altLang="ja-JP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1F341ECC-D217-49D0-B1C2-629EB2377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989" y="4586486"/>
                <a:ext cx="3813736" cy="83484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上下 4">
            <a:extLst>
              <a:ext uri="{FF2B5EF4-FFF2-40B4-BE49-F238E27FC236}">
                <a16:creationId xmlns:a16="http://schemas.microsoft.com/office/drawing/2014/main" id="{3C9B298D-F00F-4DAF-9EE6-588CAB17C7A6}"/>
              </a:ext>
            </a:extLst>
          </p:cNvPr>
          <p:cNvSpPr/>
          <p:nvPr/>
        </p:nvSpPr>
        <p:spPr>
          <a:xfrm>
            <a:off x="1105765" y="2959021"/>
            <a:ext cx="484632" cy="924619"/>
          </a:xfrm>
          <a:prstGeom prst="up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656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1C40EE7E-1507-48F6-A6C0-644A585E4CCF}"/>
              </a:ext>
            </a:extLst>
          </p:cNvPr>
          <p:cNvSpPr/>
          <p:nvPr/>
        </p:nvSpPr>
        <p:spPr>
          <a:xfrm>
            <a:off x="6474272" y="2019113"/>
            <a:ext cx="2669728" cy="2708013"/>
          </a:xfrm>
          <a:prstGeom prst="roundRect">
            <a:avLst>
              <a:gd name="adj" fmla="val 10119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1856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矩形パルス列（矩形波）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294563" y="3403078"/>
            <a:ext cx="54571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3023132" y="959802"/>
            <a:ext cx="0" cy="343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/>
              <p:cNvSpPr txBox="1"/>
              <p:nvPr/>
            </p:nvSpPr>
            <p:spPr>
              <a:xfrm>
                <a:off x="2698994" y="3467276"/>
                <a:ext cx="4172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テキスト ボックス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94" y="3467276"/>
                <a:ext cx="41729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/>
          <p:cNvSpPr txBox="1"/>
          <p:nvPr/>
        </p:nvSpPr>
        <p:spPr>
          <a:xfrm>
            <a:off x="2463363" y="62431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2584220" y="3571327"/>
            <a:ext cx="877824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920671" y="1690514"/>
                <a:ext cx="46820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71" y="1690514"/>
                <a:ext cx="46820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5751701" y="315191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3440426" y="3465639"/>
                <a:ext cx="641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/2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426" y="3465639"/>
                <a:ext cx="64152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786638" y="3415241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m:rPr>
                          <m:nor/>
                        </m:rPr>
                        <a:rPr lang="en-US" altLang="ja-JP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/2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638" y="3415241"/>
                <a:ext cx="870751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グループ化 36"/>
          <p:cNvGrpSpPr/>
          <p:nvPr/>
        </p:nvGrpSpPr>
        <p:grpSpPr>
          <a:xfrm>
            <a:off x="477444" y="2079026"/>
            <a:ext cx="5120640" cy="1324052"/>
            <a:chOff x="1858061" y="2574951"/>
            <a:chExt cx="5120640" cy="1324052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964836" y="2574951"/>
              <a:ext cx="877824" cy="1324052"/>
              <a:chOff x="3964837" y="2574951"/>
              <a:chExt cx="877824" cy="1324052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 flipV="1">
                <a:off x="3964837" y="257495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/>
              <p:cNvCxnSpPr/>
              <p:nvPr/>
            </p:nvCxnSpPr>
            <p:spPr>
              <a:xfrm>
                <a:off x="3964837" y="2574951"/>
                <a:ext cx="877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4842661" y="257495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グループ化 19"/>
            <p:cNvGrpSpPr/>
            <p:nvPr/>
          </p:nvGrpSpPr>
          <p:grpSpPr>
            <a:xfrm>
              <a:off x="5774687" y="2574951"/>
              <a:ext cx="877824" cy="1324052"/>
              <a:chOff x="3964837" y="2574951"/>
              <a:chExt cx="877824" cy="1324052"/>
            </a:xfrm>
          </p:grpSpPr>
          <p:cxnSp>
            <p:nvCxnSpPr>
              <p:cNvPr id="24" name="直線コネクタ 23"/>
              <p:cNvCxnSpPr/>
              <p:nvPr/>
            </p:nvCxnSpPr>
            <p:spPr>
              <a:xfrm flipV="1">
                <a:off x="3964837" y="257495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/>
              <p:cNvCxnSpPr/>
              <p:nvPr/>
            </p:nvCxnSpPr>
            <p:spPr>
              <a:xfrm>
                <a:off x="3964837" y="2574951"/>
                <a:ext cx="877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/>
              <p:cNvCxnSpPr/>
              <p:nvPr/>
            </p:nvCxnSpPr>
            <p:spPr>
              <a:xfrm>
                <a:off x="4842661" y="257495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グループ化 31"/>
            <p:cNvGrpSpPr/>
            <p:nvPr/>
          </p:nvGrpSpPr>
          <p:grpSpPr>
            <a:xfrm>
              <a:off x="2154985" y="2574951"/>
              <a:ext cx="877824" cy="1324052"/>
              <a:chOff x="3964837" y="2574951"/>
              <a:chExt cx="877824" cy="1324052"/>
            </a:xfrm>
          </p:grpSpPr>
          <p:cxnSp>
            <p:nvCxnSpPr>
              <p:cNvPr id="33" name="直線コネクタ 32"/>
              <p:cNvCxnSpPr/>
              <p:nvPr/>
            </p:nvCxnSpPr>
            <p:spPr>
              <a:xfrm flipV="1">
                <a:off x="3964837" y="257495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3964837" y="2574951"/>
                <a:ext cx="877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4842661" y="257495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" name="直線コネクタ 4"/>
            <p:cNvCxnSpPr/>
            <p:nvPr/>
          </p:nvCxnSpPr>
          <p:spPr>
            <a:xfrm>
              <a:off x="3032809" y="3899003"/>
              <a:ext cx="9320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/>
            <p:cNvCxnSpPr/>
            <p:nvPr/>
          </p:nvCxnSpPr>
          <p:spPr>
            <a:xfrm>
              <a:off x="4842660" y="3899003"/>
              <a:ext cx="932027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>
              <a:off x="6652511" y="3899003"/>
              <a:ext cx="32619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1858061" y="3899003"/>
              <a:ext cx="296924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線矢印コネクタ 38"/>
          <p:cNvCxnSpPr/>
          <p:nvPr/>
        </p:nvCxnSpPr>
        <p:spPr>
          <a:xfrm>
            <a:off x="3023132" y="3927304"/>
            <a:ext cx="182148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844618" y="1690514"/>
            <a:ext cx="0" cy="25237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725855" y="3906572"/>
                <a:ext cx="553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55" y="3906572"/>
                <a:ext cx="553870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36F186C-1F32-403B-B918-F98AC4E62B62}"/>
                  </a:ext>
                </a:extLst>
              </p:cNvPr>
              <p:cNvSpPr txBox="1"/>
              <p:nvPr/>
            </p:nvSpPr>
            <p:spPr>
              <a:xfrm>
                <a:off x="703685" y="4400885"/>
                <a:ext cx="5182829" cy="2289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ja-JP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3200" i="1" dirty="0">
                  <a:solidFill>
                    <a:srgbClr val="7030A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altLang="ja-JP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ja-JP" altLang="en-US" sz="32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func>
                        <m:funcPr>
                          <m:ctrlP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320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  <m:r>
                            <m:rPr>
                              <m:sty m:val="p"/>
                            </m:rPr>
                            <a:rPr lang="en-US" altLang="ja-JP" sz="32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fName>
                        <m:e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𝜏</m:t>
                          </m:r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36F186C-1F32-403B-B918-F98AC4E6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685" y="4400885"/>
                <a:ext cx="5182829" cy="22890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1317D752-DCFF-49A3-9ECC-D7915753185C}"/>
                  </a:ext>
                </a:extLst>
              </p:cNvPr>
              <p:cNvSpPr/>
              <p:nvPr/>
            </p:nvSpPr>
            <p:spPr>
              <a:xfrm>
                <a:off x="6497699" y="3818897"/>
                <a:ext cx="2646301" cy="689932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ja-JP" altLang="en-US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1317D752-DCFF-49A3-9ECC-D79157531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699" y="3818897"/>
                <a:ext cx="2646301" cy="6899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21CB7DE0-294F-4756-A573-0EFE2E2B47AE}"/>
              </a:ext>
            </a:extLst>
          </p:cNvPr>
          <p:cNvCxnSpPr>
            <a:cxnSpLocks/>
          </p:cNvCxnSpPr>
          <p:nvPr/>
        </p:nvCxnSpPr>
        <p:spPr>
          <a:xfrm flipV="1">
            <a:off x="5434989" y="4240181"/>
            <a:ext cx="1039283" cy="48694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9F6BC52-9BAB-4455-BC08-D26903A4A395}"/>
              </a:ext>
            </a:extLst>
          </p:cNvPr>
          <p:cNvSpPr txBox="1"/>
          <p:nvPr/>
        </p:nvSpPr>
        <p:spPr>
          <a:xfrm>
            <a:off x="6881842" y="4769809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フーリエ変換と同じ</a:t>
            </a:r>
            <a:endParaRPr lang="en-US" altLang="ja-JP" dirty="0"/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F5E68BC0-D44C-40C1-8184-95582A19F923}"/>
              </a:ext>
            </a:extLst>
          </p:cNvPr>
          <p:cNvGrpSpPr/>
          <p:nvPr/>
        </p:nvGrpSpPr>
        <p:grpSpPr>
          <a:xfrm>
            <a:off x="6766578" y="2150593"/>
            <a:ext cx="2355787" cy="1586481"/>
            <a:chOff x="1675180" y="1044670"/>
            <a:chExt cx="5896046" cy="3970632"/>
          </a:xfrm>
        </p:grpSpPr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1080582F-1BDF-41D2-B9C4-E8C7F0F43F4A}"/>
                </a:ext>
              </a:extLst>
            </p:cNvPr>
            <p:cNvCxnSpPr/>
            <p:nvPr/>
          </p:nvCxnSpPr>
          <p:spPr>
            <a:xfrm>
              <a:off x="1675180" y="3899003"/>
              <a:ext cx="545713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7276F0D0-37CD-4BF1-BCB8-74F59621387F}"/>
                </a:ext>
              </a:extLst>
            </p:cNvPr>
            <p:cNvCxnSpPr/>
            <p:nvPr/>
          </p:nvCxnSpPr>
          <p:spPr>
            <a:xfrm flipV="1">
              <a:off x="4403749" y="1455727"/>
              <a:ext cx="0" cy="34308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グループ化 44">
              <a:extLst>
                <a:ext uri="{FF2B5EF4-FFF2-40B4-BE49-F238E27FC236}">
                  <a16:creationId xmlns:a16="http://schemas.microsoft.com/office/drawing/2014/main" id="{6F771CDE-139A-4DE9-A27E-E3A94B38FB4B}"/>
                </a:ext>
              </a:extLst>
            </p:cNvPr>
            <p:cNvGrpSpPr/>
            <p:nvPr/>
          </p:nvGrpSpPr>
          <p:grpSpPr>
            <a:xfrm>
              <a:off x="1865375" y="2574951"/>
              <a:ext cx="5054803" cy="1324052"/>
              <a:chOff x="1799539" y="2604211"/>
              <a:chExt cx="5054803" cy="1324052"/>
            </a:xfrm>
          </p:grpSpPr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258DC785-1AF4-4C1B-B40F-7D8130832755}"/>
                  </a:ext>
                </a:extLst>
              </p:cNvPr>
              <p:cNvCxnSpPr/>
              <p:nvPr/>
            </p:nvCxnSpPr>
            <p:spPr>
              <a:xfrm flipH="1">
                <a:off x="1799539" y="3928263"/>
                <a:ext cx="209946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B2F2CB26-964E-4893-8BA8-00D848F055A7}"/>
                  </a:ext>
                </a:extLst>
              </p:cNvPr>
              <p:cNvCxnSpPr/>
              <p:nvPr/>
            </p:nvCxnSpPr>
            <p:spPr>
              <a:xfrm flipV="1">
                <a:off x="3899001" y="260421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F40CB0C3-DF25-49F4-84B6-FC718758C29C}"/>
                  </a:ext>
                </a:extLst>
              </p:cNvPr>
              <p:cNvCxnSpPr/>
              <p:nvPr/>
            </p:nvCxnSpPr>
            <p:spPr>
              <a:xfrm>
                <a:off x="3899001" y="2604211"/>
                <a:ext cx="877824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4874B4E2-32A4-45A7-8452-B2A3D49F9746}"/>
                  </a:ext>
                </a:extLst>
              </p:cNvPr>
              <p:cNvCxnSpPr/>
              <p:nvPr/>
            </p:nvCxnSpPr>
            <p:spPr>
              <a:xfrm>
                <a:off x="4776825" y="2604211"/>
                <a:ext cx="0" cy="1324052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D385114F-3259-419A-AB20-39886AEDD0B4}"/>
                  </a:ext>
                </a:extLst>
              </p:cNvPr>
              <p:cNvCxnSpPr/>
              <p:nvPr/>
            </p:nvCxnSpPr>
            <p:spPr>
              <a:xfrm>
                <a:off x="4776825" y="3928263"/>
                <a:ext cx="2077517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3AD92331-51FC-4D5F-A6C9-529D72CFE93C}"/>
                    </a:ext>
                  </a:extLst>
                </p:cNvPr>
                <p:cNvSpPr txBox="1"/>
                <p:nvPr/>
              </p:nvSpPr>
              <p:spPr>
                <a:xfrm>
                  <a:off x="4098484" y="3927141"/>
                  <a:ext cx="929337" cy="10013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3AD92331-51FC-4D5F-A6C9-529D72CFE9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8484" y="3927141"/>
                  <a:ext cx="929337" cy="100139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7" name="テキスト ボックス 46">
              <a:extLst>
                <a:ext uri="{FF2B5EF4-FFF2-40B4-BE49-F238E27FC236}">
                  <a16:creationId xmlns:a16="http://schemas.microsoft.com/office/drawing/2014/main" id="{0856B462-B705-4A45-8BE5-AE45DDF8D5EA}"/>
                </a:ext>
              </a:extLst>
            </p:cNvPr>
            <p:cNvSpPr txBox="1"/>
            <p:nvPr/>
          </p:nvSpPr>
          <p:spPr>
            <a:xfrm>
              <a:off x="3163243" y="1044670"/>
              <a:ext cx="1240507" cy="100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ja-JP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DA3DE057-A263-44DC-970D-EFAFF6D4A364}"/>
                </a:ext>
              </a:extLst>
            </p:cNvPr>
            <p:cNvCxnSpPr/>
            <p:nvPr/>
          </p:nvCxnSpPr>
          <p:spPr>
            <a:xfrm>
              <a:off x="3964837" y="4067252"/>
              <a:ext cx="877824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03D242A-6E2C-4CAC-8EA8-358AD23F6678}"/>
                    </a:ext>
                  </a:extLst>
                </p:cNvPr>
                <p:cNvSpPr txBox="1"/>
                <p:nvPr/>
              </p:nvSpPr>
              <p:spPr>
                <a:xfrm>
                  <a:off x="4051769" y="1729649"/>
                  <a:ext cx="1142873" cy="1001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oMath>
                    </m:oMathPara>
                  </a14:m>
                  <a:endParaRPr kumimoji="1" lang="ja-JP" alt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03D242A-6E2C-4CAC-8EA8-358AD23F66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769" y="1729649"/>
                  <a:ext cx="1142873" cy="100139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58CB9368-21CB-4B00-AB8F-672D2BACA4EF}"/>
                </a:ext>
              </a:extLst>
            </p:cNvPr>
            <p:cNvSpPr txBox="1"/>
            <p:nvPr/>
          </p:nvSpPr>
          <p:spPr>
            <a:xfrm>
              <a:off x="6932518" y="3502419"/>
              <a:ext cx="638708" cy="10013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07B0FE0B-928E-4DD5-8578-A2B119C7C61B}"/>
                    </a:ext>
                  </a:extLst>
                </p:cNvPr>
                <p:cNvSpPr txBox="1"/>
                <p:nvPr/>
              </p:nvSpPr>
              <p:spPr>
                <a:xfrm>
                  <a:off x="4794110" y="3855996"/>
                  <a:ext cx="1413022" cy="10013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07B0FE0B-928E-4DD5-8578-A2B119C7C6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4110" y="3855996"/>
                  <a:ext cx="1413022" cy="100139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1E13C7B8-B2CE-4125-8808-3C7B2241DB20}"/>
                    </a:ext>
                  </a:extLst>
                </p:cNvPr>
                <p:cNvSpPr txBox="1"/>
                <p:nvPr/>
              </p:nvSpPr>
              <p:spPr>
                <a:xfrm>
                  <a:off x="1865375" y="4013910"/>
                  <a:ext cx="3098052" cy="10013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kumimoji="1" lang="ja-JP" alt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  <m:r>
                          <m:rPr>
                            <m:nor/>
                          </m:rPr>
                          <a:rPr lang="en-US" altLang="ja-JP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oMath>
                    </m:oMathPara>
                  </a14:m>
                  <a:endParaRPr kumimoji="1" lang="ja-JP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1E13C7B8-B2CE-4125-8808-3C7B2241DB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5375" y="4013910"/>
                  <a:ext cx="3098052" cy="100139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65075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矩形パルス列のスペクトル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8D2F5E0-443C-40A5-83AC-10428F757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180" y="1028639"/>
            <a:ext cx="7345715" cy="4571580"/>
          </a:xfrm>
          <a:prstGeom prst="rect">
            <a:avLst/>
          </a:prstGeom>
        </p:spPr>
      </p:pic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0C12B6E7-C1F0-4C2D-8998-75BBCB660C78}"/>
              </a:ext>
            </a:extLst>
          </p:cNvPr>
          <p:cNvCxnSpPr/>
          <p:nvPr/>
        </p:nvCxnSpPr>
        <p:spPr>
          <a:xfrm>
            <a:off x="4697506" y="2739890"/>
            <a:ext cx="21515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1CFB83BD-A1F5-46A3-BB1A-248FEDB97398}"/>
              </a:ext>
            </a:extLst>
          </p:cNvPr>
          <p:cNvCxnSpPr/>
          <p:nvPr/>
        </p:nvCxnSpPr>
        <p:spPr>
          <a:xfrm flipV="1">
            <a:off x="4805082" y="1435525"/>
            <a:ext cx="842683" cy="12774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567F494-EB01-46EB-B2AB-66BCA4CC7D3C}"/>
                  </a:ext>
                </a:extLst>
              </p:cNvPr>
              <p:cNvSpPr/>
              <p:nvPr/>
            </p:nvSpPr>
            <p:spPr>
              <a:xfrm>
                <a:off x="5553636" y="1000705"/>
                <a:ext cx="1659878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/>
                        <m:t>=</m:t>
                      </m:r>
                      <m:r>
                        <m:rPr>
                          <m:nor/>
                        </m:rPr>
                        <a:rPr lang="en-US" altLang="ja-JP" sz="2400" b="0" i="0" dirty="0" smtClean="0"/>
                        <m:t>2</m:t>
                      </m:r>
                      <m:r>
                        <m:rPr>
                          <m:sty m:val="p"/>
                        </m:rPr>
                        <a:rPr lang="el-GR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ja-JP" sz="2400" dirty="0"/>
                        <m:t>/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7567F494-EB01-46EB-B2AB-66BCA4CC7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636" y="1000705"/>
                <a:ext cx="1659878" cy="462755"/>
              </a:xfrm>
              <a:prstGeom prst="rect">
                <a:avLst/>
              </a:prstGeom>
              <a:blipFill>
                <a:blip r:embed="rId3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F5B4802E-C1C5-49C9-84DB-DCDAB5E2605C}"/>
              </a:ext>
            </a:extLst>
          </p:cNvPr>
          <p:cNvCxnSpPr>
            <a:cxnSpLocks/>
          </p:cNvCxnSpPr>
          <p:nvPr/>
        </p:nvCxnSpPr>
        <p:spPr>
          <a:xfrm flipH="1">
            <a:off x="5022166" y="2497843"/>
            <a:ext cx="1661023" cy="1184973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4E33280-8961-40D9-A5D7-4F8FC8E7465E}"/>
                  </a:ext>
                </a:extLst>
              </p:cNvPr>
              <p:cNvSpPr txBox="1"/>
              <p:nvPr/>
            </p:nvSpPr>
            <p:spPr>
              <a:xfrm>
                <a:off x="6683188" y="2183488"/>
                <a:ext cx="9618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accent5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chemeClr val="accent5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64E33280-8961-40D9-A5D7-4F8FC8E746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88" y="2183488"/>
                <a:ext cx="96180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AF86D522-0D75-42D3-88D9-E5F33170BB55}"/>
              </a:ext>
            </a:extLst>
          </p:cNvPr>
          <p:cNvCxnSpPr>
            <a:cxnSpLocks/>
          </p:cNvCxnSpPr>
          <p:nvPr/>
        </p:nvCxnSpPr>
        <p:spPr>
          <a:xfrm>
            <a:off x="3236569" y="2289112"/>
            <a:ext cx="885266" cy="74331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DF8DC0EF-90B9-4DF9-B01E-54B81C5D7904}"/>
                  </a:ext>
                </a:extLst>
              </p:cNvPr>
              <p:cNvSpPr/>
              <p:nvPr/>
            </p:nvSpPr>
            <p:spPr>
              <a:xfrm>
                <a:off x="2279126" y="1952655"/>
                <a:ext cx="9574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altLang="ja-JP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>
                <a:extLst>
                  <a:ext uri="{FF2B5EF4-FFF2-40B4-BE49-F238E27FC236}">
                    <a16:creationId xmlns:a16="http://schemas.microsoft.com/office/drawing/2014/main" id="{DF8DC0EF-90B9-4DF9-B01E-54B81C5D79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126" y="1952655"/>
                <a:ext cx="95744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86B8FE6-82E9-4F4F-91DD-C86B26E44BCB}"/>
              </a:ext>
            </a:extLst>
          </p:cNvPr>
          <p:cNvSpPr txBox="1"/>
          <p:nvPr/>
        </p:nvSpPr>
        <p:spPr>
          <a:xfrm>
            <a:off x="2383761" y="5958755"/>
            <a:ext cx="5057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dirty="0"/>
              <a:t>周期関数ではスペクトルは離散化される。</a:t>
            </a:r>
            <a:endParaRPr lang="en-US" altLang="ja-JP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6CBD2F9-4C03-4E35-9B02-7F60758712A1}"/>
                  </a:ext>
                </a:extLst>
              </p:cNvPr>
              <p:cNvSpPr/>
              <p:nvPr/>
            </p:nvSpPr>
            <p:spPr>
              <a:xfrm>
                <a:off x="8368554" y="4414228"/>
                <a:ext cx="5564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36CBD2F9-4C03-4E35-9B02-7F6075871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554" y="4414228"/>
                <a:ext cx="55643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6031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デルタ関数列の複素フーリエ級数</a:t>
            </a:r>
          </a:p>
        </p:txBody>
      </p:sp>
    </p:spTree>
    <p:extLst>
      <p:ext uri="{BB962C8B-B14F-4D97-AF65-F5344CB8AC3E}">
        <p14:creationId xmlns:p14="http://schemas.microsoft.com/office/powerpoint/2010/main" val="4122378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1856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デルタ関数列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294563" y="3403078"/>
            <a:ext cx="54571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>
            <a:cxnSpLocks/>
          </p:cNvCxnSpPr>
          <p:nvPr/>
        </p:nvCxnSpPr>
        <p:spPr>
          <a:xfrm flipV="1">
            <a:off x="3023132" y="959803"/>
            <a:ext cx="0" cy="303397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2463363" y="624319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/>
              <p:cNvSpPr txBox="1"/>
              <p:nvPr/>
            </p:nvSpPr>
            <p:spPr>
              <a:xfrm>
                <a:off x="2920671" y="1917476"/>
                <a:ext cx="82458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テキスト ボックス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0671" y="1917476"/>
                <a:ext cx="824585" cy="461665"/>
              </a:xfrm>
              <a:prstGeom prst="rect">
                <a:avLst/>
              </a:prstGeom>
              <a:blipFill>
                <a:blip r:embed="rId2"/>
                <a:stretch>
                  <a:fillRect r="-2222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テキスト ボックス 25"/>
          <p:cNvSpPr txBox="1"/>
          <p:nvPr/>
        </p:nvSpPr>
        <p:spPr>
          <a:xfrm>
            <a:off x="5751701" y="3151915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kumimoji="1" lang="ja-JP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3023132" y="3685632"/>
            <a:ext cx="182148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>
            <a:cxnSpLocks/>
          </p:cNvCxnSpPr>
          <p:nvPr/>
        </p:nvCxnSpPr>
        <p:spPr>
          <a:xfrm>
            <a:off x="4844618" y="1690514"/>
            <a:ext cx="0" cy="230326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3725855" y="3664900"/>
                <a:ext cx="553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855" y="3664900"/>
                <a:ext cx="553870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36F186C-1F32-403B-B918-F98AC4E62B62}"/>
                  </a:ext>
                </a:extLst>
              </p:cNvPr>
              <p:cNvSpPr txBox="1"/>
              <p:nvPr/>
            </p:nvSpPr>
            <p:spPr>
              <a:xfrm>
                <a:off x="1239411" y="4963178"/>
                <a:ext cx="6119624" cy="12802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lang="en-US" altLang="ja-JP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altLang="ja-JP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32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32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ja-JP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ja-JP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936F186C-1F32-403B-B918-F98AC4E62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411" y="4963178"/>
                <a:ext cx="6119624" cy="12802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5AF6A99-9938-4270-B020-EF68F0EA8BF9}"/>
              </a:ext>
            </a:extLst>
          </p:cNvPr>
          <p:cNvCxnSpPr>
            <a:cxnSpLocks/>
          </p:cNvCxnSpPr>
          <p:nvPr/>
        </p:nvCxnSpPr>
        <p:spPr>
          <a:xfrm flipV="1">
            <a:off x="3023132" y="2340753"/>
            <a:ext cx="0" cy="108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1DD0AE4-E3D7-49F1-8B30-85047A1CAEC3}"/>
              </a:ext>
            </a:extLst>
          </p:cNvPr>
          <p:cNvCxnSpPr>
            <a:cxnSpLocks/>
          </p:cNvCxnSpPr>
          <p:nvPr/>
        </p:nvCxnSpPr>
        <p:spPr>
          <a:xfrm flipV="1">
            <a:off x="4844618" y="2340753"/>
            <a:ext cx="0" cy="108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B62C3883-B82C-47D3-BF04-B0B664B29750}"/>
              </a:ext>
            </a:extLst>
          </p:cNvPr>
          <p:cNvCxnSpPr>
            <a:cxnSpLocks/>
          </p:cNvCxnSpPr>
          <p:nvPr/>
        </p:nvCxnSpPr>
        <p:spPr>
          <a:xfrm flipV="1">
            <a:off x="1171115" y="2340753"/>
            <a:ext cx="0" cy="108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C96D05AC-5674-440C-A6B3-B28826CA2DCC}"/>
                  </a:ext>
                </a:extLst>
              </p:cNvPr>
              <p:cNvSpPr txBox="1"/>
              <p:nvPr/>
            </p:nvSpPr>
            <p:spPr>
              <a:xfrm>
                <a:off x="5200886" y="728969"/>
                <a:ext cx="132863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=1/</m:t>
                      </m:r>
                      <m:r>
                        <a:rPr kumimoji="1" lang="ja-JP" alt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</m:oMath>
                  </m:oMathPara>
                </a14:m>
                <a:endParaRPr kumimoji="1" lang="en-US" altLang="ja-JP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𝜏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C96D05AC-5674-440C-A6B3-B28826CA2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886" y="728969"/>
                <a:ext cx="1328632" cy="830997"/>
              </a:xfrm>
              <a:prstGeom prst="rect">
                <a:avLst/>
              </a:prstGeom>
              <a:blipFill>
                <a:blip r:embed="rId6"/>
                <a:stretch>
                  <a:fillRect l="-9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2B7E30C-1BEE-4F5C-83EF-B872AAFEE2A0}"/>
                  </a:ext>
                </a:extLst>
              </p:cNvPr>
              <p:cNvSpPr txBox="1"/>
              <p:nvPr/>
            </p:nvSpPr>
            <p:spPr>
              <a:xfrm>
                <a:off x="4774767" y="1888983"/>
                <a:ext cx="148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22B7E30C-1BEE-4F5C-83EF-B872AAFEE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767" y="1888983"/>
                <a:ext cx="1482906" cy="461665"/>
              </a:xfrm>
              <a:prstGeom prst="rect">
                <a:avLst/>
              </a:prstGeom>
              <a:blipFill>
                <a:blip r:embed="rId7"/>
                <a:stretch>
                  <a:fillRect r="-410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3BE591A-B77C-4B46-9EC1-296D88C504C9}"/>
                  </a:ext>
                </a:extLst>
              </p:cNvPr>
              <p:cNvSpPr txBox="1"/>
              <p:nvPr/>
            </p:nvSpPr>
            <p:spPr>
              <a:xfrm>
                <a:off x="401046" y="1897271"/>
                <a:ext cx="148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73BE591A-B77C-4B46-9EC1-296D88C5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46" y="1897271"/>
                <a:ext cx="1482906" cy="461665"/>
              </a:xfrm>
              <a:prstGeom prst="rect">
                <a:avLst/>
              </a:prstGeom>
              <a:blipFill>
                <a:blip r:embed="rId8"/>
                <a:stretch>
                  <a:fillRect r="-412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中かっこ 7">
            <a:extLst>
              <a:ext uri="{FF2B5EF4-FFF2-40B4-BE49-F238E27FC236}">
                <a16:creationId xmlns:a16="http://schemas.microsoft.com/office/drawing/2014/main" id="{EBAB9DE8-DB0C-4071-9B16-FBFE404F3DBB}"/>
              </a:ext>
            </a:extLst>
          </p:cNvPr>
          <p:cNvSpPr/>
          <p:nvPr/>
        </p:nvSpPr>
        <p:spPr>
          <a:xfrm rot="16200000">
            <a:off x="2817749" y="3346334"/>
            <a:ext cx="439699" cy="2073726"/>
          </a:xfrm>
          <a:prstGeom prst="leftBrace">
            <a:avLst>
              <a:gd name="adj1" fmla="val 63381"/>
              <a:gd name="adj2" fmla="val 50000"/>
            </a:avLst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472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1856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デルタ関数列のスペクトル</a:t>
            </a:r>
          </a:p>
        </p:txBody>
      </p:sp>
      <p:cxnSp>
        <p:nvCxnSpPr>
          <p:cNvPr id="3" name="直線矢印コネクタ 2"/>
          <p:cNvCxnSpPr/>
          <p:nvPr/>
        </p:nvCxnSpPr>
        <p:spPr>
          <a:xfrm>
            <a:off x="1592064" y="3664816"/>
            <a:ext cx="545713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4320633" y="1221540"/>
            <a:ext cx="0" cy="34308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7049202" y="3413653"/>
                <a:ext cx="1438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202" y="3413653"/>
                <a:ext cx="1438342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>
          <a:xfrm>
            <a:off x="4320633" y="4189042"/>
            <a:ext cx="1821486" cy="0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142119" y="1952252"/>
            <a:ext cx="0" cy="252374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45AF6A99-9938-4270-B020-EF68F0EA8BF9}"/>
              </a:ext>
            </a:extLst>
          </p:cNvPr>
          <p:cNvCxnSpPr>
            <a:cxnSpLocks/>
          </p:cNvCxnSpPr>
          <p:nvPr/>
        </p:nvCxnSpPr>
        <p:spPr>
          <a:xfrm flipV="1">
            <a:off x="4320633" y="2602491"/>
            <a:ext cx="0" cy="108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1DD0AE4-E3D7-49F1-8B30-85047A1CAEC3}"/>
              </a:ext>
            </a:extLst>
          </p:cNvPr>
          <p:cNvCxnSpPr>
            <a:cxnSpLocks/>
          </p:cNvCxnSpPr>
          <p:nvPr/>
        </p:nvCxnSpPr>
        <p:spPr>
          <a:xfrm flipV="1">
            <a:off x="6142119" y="2602491"/>
            <a:ext cx="0" cy="108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B62C3883-B82C-47D3-BF04-B0B664B29750}"/>
              </a:ext>
            </a:extLst>
          </p:cNvPr>
          <p:cNvCxnSpPr>
            <a:cxnSpLocks/>
          </p:cNvCxnSpPr>
          <p:nvPr/>
        </p:nvCxnSpPr>
        <p:spPr>
          <a:xfrm flipV="1">
            <a:off x="2468616" y="2602491"/>
            <a:ext cx="0" cy="10882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E253CE-FB5B-46F5-92EA-BA829ADCDA57}"/>
                  </a:ext>
                </a:extLst>
              </p:cNvPr>
              <p:cNvSpPr txBox="1"/>
              <p:nvPr/>
            </p:nvSpPr>
            <p:spPr>
              <a:xfrm>
                <a:off x="3385646" y="784662"/>
                <a:ext cx="9618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ja-JP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ja-JP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DE253CE-FB5B-46F5-92EA-BA829ADCD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5646" y="784662"/>
                <a:ext cx="96180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362B994-4D34-4358-BEC3-BA6338DF6840}"/>
                  </a:ext>
                </a:extLst>
              </p:cNvPr>
              <p:cNvSpPr/>
              <p:nvPr/>
            </p:nvSpPr>
            <p:spPr>
              <a:xfrm>
                <a:off x="4512772" y="4210924"/>
                <a:ext cx="1659878" cy="462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/>
                        <m:t>=</m:t>
                      </m:r>
                      <m:r>
                        <m:rPr>
                          <m:nor/>
                        </m:rPr>
                        <a:rPr lang="en-US" altLang="ja-JP" sz="2400" b="0" i="0" dirty="0" smtClean="0"/>
                        <m:t>2</m:t>
                      </m:r>
                      <m:r>
                        <a:rPr lang="el-GR" altLang="ja-JP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ja-JP" sz="2400" dirty="0"/>
                        <m:t>/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7" name="正方形/長方形 36">
                <a:extLst>
                  <a:ext uri="{FF2B5EF4-FFF2-40B4-BE49-F238E27FC236}">
                    <a16:creationId xmlns:a16="http://schemas.microsoft.com/office/drawing/2014/main" id="{3362B994-4D34-4358-BEC3-BA6338DF68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772" y="4210924"/>
                <a:ext cx="1659878" cy="462755"/>
              </a:xfrm>
              <a:prstGeom prst="rect">
                <a:avLst/>
              </a:prstGeom>
              <a:blipFill>
                <a:blip r:embed="rId4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5A10951A-7B6F-43D8-98A1-4D0579169BB8}"/>
              </a:ext>
            </a:extLst>
          </p:cNvPr>
          <p:cNvCxnSpPr/>
          <p:nvPr/>
        </p:nvCxnSpPr>
        <p:spPr>
          <a:xfrm>
            <a:off x="1592064" y="2602491"/>
            <a:ext cx="545713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C9E6733-F670-46B8-932A-86E724B207EB}"/>
                  </a:ext>
                </a:extLst>
              </p:cNvPr>
              <p:cNvSpPr/>
              <p:nvPr/>
            </p:nvSpPr>
            <p:spPr>
              <a:xfrm>
                <a:off x="3904698" y="2185632"/>
                <a:ext cx="44275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>
                <a:extLst>
                  <a:ext uri="{FF2B5EF4-FFF2-40B4-BE49-F238E27FC236}">
                    <a16:creationId xmlns:a16="http://schemas.microsoft.com/office/drawing/2014/main" id="{6C9E6733-F670-46B8-932A-86E724B20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4698" y="2185632"/>
                <a:ext cx="44275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C9593AE-FF64-408A-B83E-07AB3C9B879A}"/>
                  </a:ext>
                </a:extLst>
              </p:cNvPr>
              <p:cNvSpPr txBox="1"/>
              <p:nvPr/>
            </p:nvSpPr>
            <p:spPr>
              <a:xfrm>
                <a:off x="3869988" y="3664816"/>
                <a:ext cx="8781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C9593AE-FF64-408A-B83E-07AB3C9B8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988" y="3664816"/>
                <a:ext cx="878126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83EDFCF-3D3F-422E-A73E-74FC7A8C9CB7}"/>
                  </a:ext>
                </a:extLst>
              </p:cNvPr>
              <p:cNvSpPr txBox="1"/>
              <p:nvPr/>
            </p:nvSpPr>
            <p:spPr>
              <a:xfrm>
                <a:off x="1997449" y="3642697"/>
                <a:ext cx="10704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B83EDFCF-3D3F-422E-A73E-74FC7A8C9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449" y="3642697"/>
                <a:ext cx="1070486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95C0E-014B-43CB-9C18-1D884A522BDB}"/>
                  </a:ext>
                </a:extLst>
              </p:cNvPr>
              <p:cNvSpPr txBox="1"/>
              <p:nvPr/>
            </p:nvSpPr>
            <p:spPr>
              <a:xfrm>
                <a:off x="5739253" y="3644485"/>
                <a:ext cx="8781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F95C0E-014B-43CB-9C18-1D884A522B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253" y="3644485"/>
                <a:ext cx="878126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4A5231B-C312-494C-B6E8-25E2FDFE0CA8}"/>
              </a:ext>
            </a:extLst>
          </p:cNvPr>
          <p:cNvSpPr/>
          <p:nvPr/>
        </p:nvSpPr>
        <p:spPr>
          <a:xfrm>
            <a:off x="597228" y="5176592"/>
            <a:ext cx="78310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2400" dirty="0"/>
              <a:t>デルタ関数列のフーリエ変換（周期関数だからフーリエ級数）はまたデルタ関数列である。</a:t>
            </a:r>
          </a:p>
        </p:txBody>
      </p:sp>
    </p:spTree>
    <p:extLst>
      <p:ext uri="{BB962C8B-B14F-4D97-AF65-F5344CB8AC3E}">
        <p14:creationId xmlns:p14="http://schemas.microsoft.com/office/powerpoint/2010/main" val="1967658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標本化定理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DAF4954-76C1-47DC-B800-3BC56D188358}"/>
              </a:ext>
            </a:extLst>
          </p:cNvPr>
          <p:cNvSpPr txBox="1"/>
          <p:nvPr/>
        </p:nvSpPr>
        <p:spPr>
          <a:xfrm>
            <a:off x="1304364" y="2683425"/>
            <a:ext cx="6535271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標本化定理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サンプリング定理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波形を再現するための離散サンプリング間隔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4152715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BCF26646-DF9A-40BE-A7AD-67E3636B3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485" y="3860503"/>
            <a:ext cx="4272028" cy="2646866"/>
          </a:xfrm>
          <a:prstGeom prst="rect">
            <a:avLst/>
          </a:prstGeom>
        </p:spPr>
      </p:pic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b="1" dirty="0"/>
              <a:t>正弦波のパラメータ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1428750" y="1119704"/>
                <a:ext cx="5873531" cy="11079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72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kumimoji="1" lang="en-US" altLang="ja-JP" sz="7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7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kumimoji="1" lang="en-US" altLang="ja-JP" sz="7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ja-JP" altLang="en-US" sz="7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kumimoji="1" lang="en-US" altLang="ja-JP" sz="7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kumimoji="1" lang="en-US" altLang="ja-JP" sz="7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kumimoji="1" lang="ja-JP" altLang="en-US" sz="7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kumimoji="1" lang="en-US" altLang="ja-JP" sz="7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1" lang="ja-JP" altLang="en-US" sz="72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750" y="1119704"/>
                <a:ext cx="5873531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589872" y="2631756"/>
                <a:ext cx="1856086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72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ja-JP" altLang="en-US" sz="7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altLang="ja-JP" sz="72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ja-JP" altLang="en-US" sz="72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872" y="2631756"/>
                <a:ext cx="1856086" cy="11079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下矢印 2"/>
          <p:cNvSpPr/>
          <p:nvPr/>
        </p:nvSpPr>
        <p:spPr>
          <a:xfrm>
            <a:off x="4237499" y="2117042"/>
            <a:ext cx="560832" cy="66040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5100" y="211771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振幅 </a:t>
            </a:r>
            <a:r>
              <a:rPr lang="en-US" altLang="ja-JP" sz="2800" dirty="0">
                <a:solidFill>
                  <a:srgbClr val="C00000"/>
                </a:solidFill>
              </a:rPr>
              <a:t>(Amplitude)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42182" y="738810"/>
            <a:ext cx="5112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角周波数 </a:t>
            </a:r>
            <a:r>
              <a:rPr lang="en-US" altLang="ja-JP" sz="2800" dirty="0">
                <a:solidFill>
                  <a:srgbClr val="C00000"/>
                </a:solidFill>
              </a:rPr>
              <a:t>(Angular Frequency)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01175" y="2227700"/>
            <a:ext cx="231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位相 </a:t>
            </a:r>
            <a:r>
              <a:rPr lang="en-US" altLang="ja-JP" sz="2800" dirty="0">
                <a:solidFill>
                  <a:srgbClr val="C00000"/>
                </a:solidFill>
              </a:rPr>
              <a:t>(Phase)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33019" y="3276908"/>
            <a:ext cx="337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周波数 </a:t>
            </a:r>
            <a:r>
              <a:rPr lang="en-US" altLang="ja-JP" sz="2800" dirty="0">
                <a:solidFill>
                  <a:srgbClr val="C00000"/>
                </a:solidFill>
              </a:rPr>
              <a:t>(Frequency)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6E50C01-8113-4816-A755-C7273FD19118}"/>
                  </a:ext>
                </a:extLst>
              </p:cNvPr>
              <p:cNvSpPr txBox="1"/>
              <p:nvPr/>
            </p:nvSpPr>
            <p:spPr>
              <a:xfrm>
                <a:off x="6158857" y="4937714"/>
                <a:ext cx="88365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56E50C01-8113-4816-A755-C7273FD191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8857" y="4937714"/>
                <a:ext cx="883658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5888BD-41D5-40E5-B5C9-DE142F8C3442}"/>
                  </a:ext>
                </a:extLst>
              </p:cNvPr>
              <p:cNvSpPr txBox="1"/>
              <p:nvPr/>
            </p:nvSpPr>
            <p:spPr>
              <a:xfrm>
                <a:off x="2314668" y="3659171"/>
                <a:ext cx="88365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15888BD-41D5-40E5-B5C9-DE142F8C3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668" y="3659171"/>
                <a:ext cx="88365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9970F819-A0C9-41D8-B188-7E299F4E2EB5}"/>
              </a:ext>
            </a:extLst>
          </p:cNvPr>
          <p:cNvCxnSpPr/>
          <p:nvPr/>
        </p:nvCxnSpPr>
        <p:spPr>
          <a:xfrm>
            <a:off x="3387951" y="3887935"/>
            <a:ext cx="0" cy="1296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44CF260A-7F90-4CB2-B521-AE9972E8F13C}"/>
              </a:ext>
            </a:extLst>
          </p:cNvPr>
          <p:cNvCxnSpPr>
            <a:cxnSpLocks/>
          </p:cNvCxnSpPr>
          <p:nvPr/>
        </p:nvCxnSpPr>
        <p:spPr>
          <a:xfrm>
            <a:off x="2985143" y="3905393"/>
            <a:ext cx="4123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8B45C433-EF86-49E9-A848-D049A40A4A6B}"/>
              </a:ext>
            </a:extLst>
          </p:cNvPr>
          <p:cNvCxnSpPr/>
          <p:nvPr/>
        </p:nvCxnSpPr>
        <p:spPr>
          <a:xfrm>
            <a:off x="2985143" y="4937714"/>
            <a:ext cx="4028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BC822E-D105-4F86-A30E-4C266096C129}"/>
                  </a:ext>
                </a:extLst>
              </p:cNvPr>
              <p:cNvSpPr txBox="1"/>
              <p:nvPr/>
            </p:nvSpPr>
            <p:spPr>
              <a:xfrm>
                <a:off x="2771329" y="4466881"/>
                <a:ext cx="883658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32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BC822E-D105-4F86-A30E-4C266096C1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329" y="4466881"/>
                <a:ext cx="883658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AE88541B-49EA-4822-B97C-B44AE7E8670B}"/>
              </a:ext>
            </a:extLst>
          </p:cNvPr>
          <p:cNvCxnSpPr/>
          <p:nvPr/>
        </p:nvCxnSpPr>
        <p:spPr>
          <a:xfrm>
            <a:off x="2583356" y="5430157"/>
            <a:ext cx="330828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38782EB-2668-4788-92B2-FCCE31357BB7}"/>
                  </a:ext>
                </a:extLst>
              </p:cNvPr>
              <p:cNvSpPr txBox="1"/>
              <p:nvPr/>
            </p:nvSpPr>
            <p:spPr>
              <a:xfrm>
                <a:off x="2542137" y="5408548"/>
                <a:ext cx="177594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=1/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38782EB-2668-4788-92B2-FCCE31357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2137" y="5408548"/>
                <a:ext cx="177594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C8AE77A-BA09-4526-89EC-874DD2D88F2B}"/>
              </a:ext>
            </a:extLst>
          </p:cNvPr>
          <p:cNvSpPr txBox="1"/>
          <p:nvPr/>
        </p:nvSpPr>
        <p:spPr>
          <a:xfrm>
            <a:off x="2270413" y="5880287"/>
            <a:ext cx="2254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solidFill>
                  <a:srgbClr val="C00000"/>
                </a:solidFill>
              </a:rPr>
              <a:t>周期</a:t>
            </a:r>
            <a:r>
              <a:rPr lang="en-US" altLang="ja-JP" sz="2800" dirty="0">
                <a:solidFill>
                  <a:srgbClr val="C00000"/>
                </a:solidFill>
              </a:rPr>
              <a:t>(Period)</a:t>
            </a:r>
            <a:endParaRPr kumimoji="1" lang="ja-JP" altLang="en-US" sz="28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EB1E6E5-467A-44B1-BDB6-56D8EC0DF0CA}"/>
                  </a:ext>
                </a:extLst>
              </p:cNvPr>
              <p:cNvSpPr txBox="1"/>
              <p:nvPr/>
            </p:nvSpPr>
            <p:spPr>
              <a:xfrm>
                <a:off x="2517829" y="6428065"/>
                <a:ext cx="27934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>
                    <a:solidFill>
                      <a:srgbClr val="C00000"/>
                    </a:solidFill>
                  </a:rPr>
                  <a:t>位相が</a:t>
                </a:r>
                <a14:m>
                  <m:oMath xmlns:m="http://schemas.openxmlformats.org/officeDocument/2006/math">
                    <m:r>
                      <a:rPr lang="en-US" altLang="ja-JP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ja-JP" altLang="en-US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ja-JP" altLang="en-US" sz="2000" dirty="0">
                    <a:solidFill>
                      <a:srgbClr val="C00000"/>
                    </a:solidFill>
                  </a:rPr>
                  <a:t>変化する時間</a:t>
                </a:r>
                <a:endParaRPr kumimoji="1" lang="ja-JP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EEB1E6E5-467A-44B1-BDB6-56D8EC0DF0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829" y="6428065"/>
                <a:ext cx="2793457" cy="400110"/>
              </a:xfrm>
              <a:prstGeom prst="rect">
                <a:avLst/>
              </a:prstGeom>
              <a:blipFill>
                <a:blip r:embed="rId9"/>
                <a:stretch>
                  <a:fillRect l="-2183" t="-6061" r="-2183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9477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円弧 49">
            <a:extLst>
              <a:ext uri="{FF2B5EF4-FFF2-40B4-BE49-F238E27FC236}">
                <a16:creationId xmlns:a16="http://schemas.microsoft.com/office/drawing/2014/main" id="{6D39EA7D-B008-42DC-9487-AD79D71E6B36}"/>
              </a:ext>
            </a:extLst>
          </p:cNvPr>
          <p:cNvSpPr/>
          <p:nvPr/>
        </p:nvSpPr>
        <p:spPr>
          <a:xfrm>
            <a:off x="4721700" y="5624825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円弧 50">
            <a:extLst>
              <a:ext uri="{FF2B5EF4-FFF2-40B4-BE49-F238E27FC236}">
                <a16:creationId xmlns:a16="http://schemas.microsoft.com/office/drawing/2014/main" id="{4D89A6F8-B771-430A-9BA9-D146941FE485}"/>
              </a:ext>
            </a:extLst>
          </p:cNvPr>
          <p:cNvSpPr/>
          <p:nvPr/>
        </p:nvSpPr>
        <p:spPr>
          <a:xfrm>
            <a:off x="3070452" y="5624825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8420A03A-CD00-4C78-B972-8A95417A1693}"/>
              </a:ext>
            </a:extLst>
          </p:cNvPr>
          <p:cNvSpPr/>
          <p:nvPr/>
        </p:nvSpPr>
        <p:spPr>
          <a:xfrm>
            <a:off x="6405322" y="5624825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18565"/>
          </a:xfrm>
        </p:spPr>
        <p:txBody>
          <a:bodyPr>
            <a:normAutofit/>
          </a:bodyPr>
          <a:lstStyle/>
          <a:p>
            <a:r>
              <a:rPr lang="ja-JP" altLang="en-US" sz="3200" dirty="0"/>
              <a:t>標本化定理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4A25176-973F-40AC-972C-F68C0B287937}"/>
                  </a:ext>
                </a:extLst>
              </p:cNvPr>
              <p:cNvSpPr/>
              <p:nvPr/>
            </p:nvSpPr>
            <p:spPr>
              <a:xfrm>
                <a:off x="236336" y="643100"/>
                <a:ext cx="6546279" cy="1099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ja-JP" sz="2400" dirty="0"/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n-US" altLang="ja-JP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40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altLang="ja-JP" sz="2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ja-JP" alt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d>
                            <m:d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14A25176-973F-40AC-972C-F68C0B287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6" y="643100"/>
                <a:ext cx="6546279" cy="10993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D47B915D-E41F-4FD8-B686-C0A1F0A3B97A}"/>
                  </a:ext>
                </a:extLst>
              </p:cNvPr>
              <p:cNvSpPr/>
              <p:nvPr/>
            </p:nvSpPr>
            <p:spPr>
              <a:xfrm>
                <a:off x="236335" y="1739765"/>
                <a:ext cx="7258077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400">
                        <a:solidFill>
                          <a:srgbClr val="000000"/>
                        </a:solidFill>
                        <a:latin typeface="French Script MT" panose="03020402040607040605" pitchFamily="66" charset="0"/>
                      </a:rPr>
                      <m:t>F</m:t>
                    </m:r>
                  </m:oMath>
                </a14:m>
                <a:r>
                  <a:rPr lang="en-US" altLang="ja-JP" sz="2400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/>
                  <a:t>]=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4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ja-JP" altLang="en-US" sz="2400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ja-JP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ja-JP" altLang="en-US" sz="2400" smtClean="0">
                        <a:solidFill>
                          <a:srgbClr val="7030A0"/>
                        </a:solidFill>
                        <a:latin typeface="French Script MT" panose="03020402040607040605" pitchFamily="66" charset="0"/>
                      </a:rPr>
                      <m:t>F</m:t>
                    </m:r>
                  </m:oMath>
                </a14:m>
                <a:r>
                  <a:rPr lang="en-US" altLang="ja-JP" sz="2400" dirty="0">
                    <a:solidFill>
                      <a:srgbClr val="7030A0"/>
                    </a:solidFill>
                  </a:rPr>
                  <a:t>[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ja-JP" sz="24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solidFill>
                      <a:srgbClr val="7030A0"/>
                    </a:solidFill>
                  </a:rPr>
                  <a:t>]</a:t>
                </a:r>
                <a:r>
                  <a:rPr lang="en-US" altLang="ja-JP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m:rPr>
                        <m:nor/>
                      </m:rPr>
                      <a:rPr lang="ja-JP" altLang="en-US" sz="2400" smtClean="0">
                        <a:solidFill>
                          <a:srgbClr val="0070C0"/>
                        </a:solidFill>
                        <a:latin typeface="French Script MT" panose="03020402040607040605" pitchFamily="66" charset="0"/>
                      </a:rPr>
                      <m:t>F</m:t>
                    </m:r>
                    <m:r>
                      <m:rPr>
                        <m:nor/>
                      </m:rPr>
                      <a:rPr lang="en-US" altLang="ja-JP" sz="2400" dirty="0" smtClean="0">
                        <a:solidFill>
                          <a:srgbClr val="0070C0"/>
                        </a:solidFill>
                      </a:rPr>
                      <m:t>[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m:rPr>
                        <m:nor/>
                      </m:rPr>
                      <a:rPr lang="en-US" altLang="ja-JP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ja-JP" sz="2400" dirty="0">
                        <a:solidFill>
                          <a:srgbClr val="0070C0"/>
                        </a:solidFill>
                      </a:rPr>
                      <m:t>]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D47B915D-E41F-4FD8-B686-C0A1F0A3B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5" y="1739765"/>
                <a:ext cx="7258077" cy="613886"/>
              </a:xfrm>
              <a:prstGeom prst="rect">
                <a:avLst/>
              </a:prstGeom>
              <a:blipFill>
                <a:blip r:embed="rId4"/>
                <a:stretch>
                  <a:fillRect b="-108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614153F9-93F2-44FC-B676-86501FAAF8F1}"/>
              </a:ext>
            </a:extLst>
          </p:cNvPr>
          <p:cNvCxnSpPr>
            <a:cxnSpLocks/>
          </p:cNvCxnSpPr>
          <p:nvPr/>
        </p:nvCxnSpPr>
        <p:spPr>
          <a:xfrm>
            <a:off x="2904565" y="3380302"/>
            <a:ext cx="53428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弧 6">
            <a:extLst>
              <a:ext uri="{FF2B5EF4-FFF2-40B4-BE49-F238E27FC236}">
                <a16:creationId xmlns:a16="http://schemas.microsoft.com/office/drawing/2014/main" id="{3FB2BABC-3997-4E4A-BECE-DD1BBD498E09}"/>
              </a:ext>
            </a:extLst>
          </p:cNvPr>
          <p:cNvSpPr/>
          <p:nvPr/>
        </p:nvSpPr>
        <p:spPr>
          <a:xfrm>
            <a:off x="4721700" y="2746731"/>
            <a:ext cx="1267142" cy="1267142"/>
          </a:xfrm>
          <a:prstGeom prst="arc">
            <a:avLst>
              <a:gd name="adj1" fmla="val 10803055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7C22D733-E8DC-41A8-9DA0-C60AB6CA9AE8}"/>
              </a:ext>
            </a:extLst>
          </p:cNvPr>
          <p:cNvCxnSpPr>
            <a:cxnSpLocks/>
          </p:cNvCxnSpPr>
          <p:nvPr/>
        </p:nvCxnSpPr>
        <p:spPr>
          <a:xfrm flipV="1">
            <a:off x="5358010" y="2383943"/>
            <a:ext cx="0" cy="1429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73434C-CABD-418C-B217-1DEE180CED14}"/>
                  </a:ext>
                </a:extLst>
              </p:cNvPr>
              <p:cNvSpPr txBox="1"/>
              <p:nvPr/>
            </p:nvSpPr>
            <p:spPr>
              <a:xfrm>
                <a:off x="7931948" y="2933714"/>
                <a:ext cx="491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4273434C-CABD-418C-B217-1DEE180CE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48" y="2933714"/>
                <a:ext cx="49116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166DDF45-50AE-4D04-B44B-5E579D662C3B}"/>
              </a:ext>
            </a:extLst>
          </p:cNvPr>
          <p:cNvCxnSpPr>
            <a:cxnSpLocks/>
          </p:cNvCxnSpPr>
          <p:nvPr/>
        </p:nvCxnSpPr>
        <p:spPr>
          <a:xfrm>
            <a:off x="2904565" y="4819349"/>
            <a:ext cx="53428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6DDB649A-2E76-494A-A860-BB2BB2A5F9ED}"/>
              </a:ext>
            </a:extLst>
          </p:cNvPr>
          <p:cNvCxnSpPr>
            <a:cxnSpLocks/>
          </p:cNvCxnSpPr>
          <p:nvPr/>
        </p:nvCxnSpPr>
        <p:spPr>
          <a:xfrm flipV="1">
            <a:off x="5358010" y="3822990"/>
            <a:ext cx="0" cy="1429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2D1C095-A6EA-4DF8-A8D4-11783EE062D0}"/>
                  </a:ext>
                </a:extLst>
              </p:cNvPr>
              <p:cNvSpPr txBox="1"/>
              <p:nvPr/>
            </p:nvSpPr>
            <p:spPr>
              <a:xfrm>
                <a:off x="7931948" y="4372761"/>
                <a:ext cx="491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72D1C095-A6EA-4DF8-A8D4-11783EE062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48" y="4372761"/>
                <a:ext cx="49116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A391E17E-1BCA-4B8C-B7BF-3D9F31433462}"/>
              </a:ext>
            </a:extLst>
          </p:cNvPr>
          <p:cNvCxnSpPr>
            <a:cxnSpLocks/>
          </p:cNvCxnSpPr>
          <p:nvPr/>
        </p:nvCxnSpPr>
        <p:spPr>
          <a:xfrm flipV="1">
            <a:off x="5371458" y="4185778"/>
            <a:ext cx="0" cy="648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409B14BD-BD85-4B47-9A7A-E4767097A430}"/>
              </a:ext>
            </a:extLst>
          </p:cNvPr>
          <p:cNvCxnSpPr>
            <a:cxnSpLocks/>
          </p:cNvCxnSpPr>
          <p:nvPr/>
        </p:nvCxnSpPr>
        <p:spPr>
          <a:xfrm flipV="1">
            <a:off x="3704023" y="4185778"/>
            <a:ext cx="0" cy="648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87A21F60-9885-4C8C-850D-828F3CBFD14C}"/>
              </a:ext>
            </a:extLst>
          </p:cNvPr>
          <p:cNvCxnSpPr>
            <a:cxnSpLocks/>
          </p:cNvCxnSpPr>
          <p:nvPr/>
        </p:nvCxnSpPr>
        <p:spPr>
          <a:xfrm flipV="1">
            <a:off x="7038893" y="4185778"/>
            <a:ext cx="0" cy="648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AC24308-077E-4C0F-8737-AD2CD92757CC}"/>
                  </a:ext>
                </a:extLst>
              </p:cNvPr>
              <p:cNvSpPr txBox="1"/>
              <p:nvPr/>
            </p:nvSpPr>
            <p:spPr>
              <a:xfrm>
                <a:off x="5355271" y="2113161"/>
                <a:ext cx="9472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5AC24308-077E-4C0F-8737-AD2CD9275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271" y="2113161"/>
                <a:ext cx="947247" cy="461665"/>
              </a:xfrm>
              <a:prstGeom prst="rect">
                <a:avLst/>
              </a:prstGeom>
              <a:blipFill>
                <a:blip r:embed="rId7"/>
                <a:stretch>
                  <a:fillRect r="-641" b="-2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FAF2D69C-048A-4FED-AF94-64A7B37D806F}"/>
                  </a:ext>
                </a:extLst>
              </p:cNvPr>
              <p:cNvSpPr txBox="1"/>
              <p:nvPr/>
            </p:nvSpPr>
            <p:spPr>
              <a:xfrm>
                <a:off x="5305513" y="3580236"/>
                <a:ext cx="10467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ja-JP" alt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ja-JP" altLang="en-US" sz="24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FAF2D69C-048A-4FED-AF94-64A7B37D8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5513" y="3580236"/>
                <a:ext cx="1046761" cy="461665"/>
              </a:xfrm>
              <a:prstGeom prst="rect">
                <a:avLst/>
              </a:prstGeom>
              <a:blipFill>
                <a:blip r:embed="rId8"/>
                <a:stretch>
                  <a:fillRect r="-1163" b="-184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5B602C82-1AB6-42DA-9538-3FC8AC306F07}"/>
              </a:ext>
            </a:extLst>
          </p:cNvPr>
          <p:cNvCxnSpPr>
            <a:cxnSpLocks/>
          </p:cNvCxnSpPr>
          <p:nvPr/>
        </p:nvCxnSpPr>
        <p:spPr>
          <a:xfrm>
            <a:off x="2904565" y="6261206"/>
            <a:ext cx="534288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A4AE1E04-08F5-4AA7-80D1-7343ED0E92E9}"/>
              </a:ext>
            </a:extLst>
          </p:cNvPr>
          <p:cNvCxnSpPr>
            <a:cxnSpLocks/>
          </p:cNvCxnSpPr>
          <p:nvPr/>
        </p:nvCxnSpPr>
        <p:spPr>
          <a:xfrm flipV="1">
            <a:off x="5358010" y="5264847"/>
            <a:ext cx="0" cy="1429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9067989-B4D9-4FFD-B02C-FBE28C8FCDD0}"/>
                  </a:ext>
                </a:extLst>
              </p:cNvPr>
              <p:cNvSpPr txBox="1"/>
              <p:nvPr/>
            </p:nvSpPr>
            <p:spPr>
              <a:xfrm>
                <a:off x="7931948" y="5814618"/>
                <a:ext cx="49116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9067989-B4D9-4FFD-B02C-FBE28C8FC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1948" y="5814618"/>
                <a:ext cx="49116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349DEE18-CDAE-42FA-A001-961D13FAEA8A}"/>
              </a:ext>
            </a:extLst>
          </p:cNvPr>
          <p:cNvCxnSpPr>
            <a:cxnSpLocks/>
          </p:cNvCxnSpPr>
          <p:nvPr/>
        </p:nvCxnSpPr>
        <p:spPr>
          <a:xfrm flipV="1">
            <a:off x="5371458" y="5627635"/>
            <a:ext cx="0" cy="648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>
            <a:extLst>
              <a:ext uri="{FF2B5EF4-FFF2-40B4-BE49-F238E27FC236}">
                <a16:creationId xmlns:a16="http://schemas.microsoft.com/office/drawing/2014/main" id="{0E7F40C2-F4C6-4685-AC58-AC34512B9F98}"/>
              </a:ext>
            </a:extLst>
          </p:cNvPr>
          <p:cNvCxnSpPr>
            <a:cxnSpLocks/>
          </p:cNvCxnSpPr>
          <p:nvPr/>
        </p:nvCxnSpPr>
        <p:spPr>
          <a:xfrm flipV="1">
            <a:off x="3704023" y="5627635"/>
            <a:ext cx="0" cy="648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0E4A2D53-168D-4C07-B7A6-9657827B0107}"/>
              </a:ext>
            </a:extLst>
          </p:cNvPr>
          <p:cNvCxnSpPr>
            <a:cxnSpLocks/>
          </p:cNvCxnSpPr>
          <p:nvPr/>
        </p:nvCxnSpPr>
        <p:spPr>
          <a:xfrm flipV="1">
            <a:off x="7038893" y="5627635"/>
            <a:ext cx="0" cy="64864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468DE036-8F7C-4379-A667-E50C0DC7BE08}"/>
              </a:ext>
            </a:extLst>
          </p:cNvPr>
          <p:cNvCxnSpPr/>
          <p:nvPr/>
        </p:nvCxnSpPr>
        <p:spPr>
          <a:xfrm>
            <a:off x="5355271" y="4971966"/>
            <a:ext cx="168362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BF61A5B1-80CE-4A58-833C-97B99ECFEBD5}"/>
                  </a:ext>
                </a:extLst>
              </p:cNvPr>
              <p:cNvSpPr/>
              <p:nvPr/>
            </p:nvSpPr>
            <p:spPr>
              <a:xfrm>
                <a:off x="5438690" y="4420368"/>
                <a:ext cx="1414297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000" dirty="0"/>
                        <m:t>=</m:t>
                      </m:r>
                      <m:r>
                        <m:rPr>
                          <m:nor/>
                        </m:rPr>
                        <a:rPr lang="en-US" altLang="ja-JP" sz="2000" b="0" i="0" dirty="0" smtClean="0"/>
                        <m:t>2</m:t>
                      </m:r>
                      <m:r>
                        <m:rPr>
                          <m:sty m:val="p"/>
                        </m:rPr>
                        <a:rPr lang="el-GR" altLang="ja-JP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ja-JP" sz="2000" dirty="0"/>
                        <m:t>/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BF61A5B1-80CE-4A58-833C-97B99ECFEB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90" y="4420368"/>
                <a:ext cx="1414297" cy="401072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4E2DA873-9C88-4CE3-BFF3-0222DF48554D}"/>
                  </a:ext>
                </a:extLst>
              </p:cNvPr>
              <p:cNvSpPr txBox="1"/>
              <p:nvPr/>
            </p:nvSpPr>
            <p:spPr>
              <a:xfrm>
                <a:off x="2430941" y="2229120"/>
                <a:ext cx="756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ja-JP" alt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4E2DA873-9C88-4CE3-BFF3-0222DF4855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941" y="2229120"/>
                <a:ext cx="756617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F52DBD92-0097-4FF1-A693-140A03F4BF62}"/>
                  </a:ext>
                </a:extLst>
              </p:cNvPr>
              <p:cNvSpPr txBox="1"/>
              <p:nvPr/>
            </p:nvSpPr>
            <p:spPr>
              <a:xfrm>
                <a:off x="4257040" y="2194503"/>
                <a:ext cx="8311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ja-JP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𝛿</m:t>
                          </m:r>
                        </m:sub>
                      </m:sSub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kumimoji="1" lang="ja-JP" altLang="en-US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F52DBD92-0097-4FF1-A693-140A03F4B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7040" y="2194503"/>
                <a:ext cx="831189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F22D2E14-13C0-47A7-B66A-1296199F9526}"/>
                  </a:ext>
                </a:extLst>
              </p:cNvPr>
              <p:cNvSpPr/>
              <p:nvPr/>
            </p:nvSpPr>
            <p:spPr>
              <a:xfrm>
                <a:off x="4000220" y="5179328"/>
                <a:ext cx="1442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latin typeface="Edwardian Script ITC" panose="030303020407070D0804" pitchFamily="66" charset="0"/>
                    <a:cs typeface="Times New Roman" panose="02020603050405020304" pitchFamily="18" charset="0"/>
                  </a:rPr>
                  <a:t>F     </a:t>
                </a:r>
                <a:r>
                  <a:rPr lang="en-US" altLang="ja-JP" dirty="0"/>
                  <a:t>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]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F22D2E14-13C0-47A7-B66A-1296199F9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220" y="5179328"/>
                <a:ext cx="1442959" cy="369332"/>
              </a:xfrm>
              <a:prstGeom prst="rect">
                <a:avLst/>
              </a:prstGeom>
              <a:blipFill>
                <a:blip r:embed="rId13"/>
                <a:stretch>
                  <a:fillRect l="-3376" t="-11667" r="-2954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オブジェクト 57">
                <a:extLst>
                  <a:ext uri="{FF2B5EF4-FFF2-40B4-BE49-F238E27FC236}">
                    <a16:creationId xmlns:a16="http://schemas.microsoft.com/office/drawing/2014/main" id="{D9A3673F-8E1F-44EE-872E-6EBAA4A3FCEB}"/>
                  </a:ext>
                </a:extLst>
              </p:cNvPr>
              <p:cNvSpPr txBox="1"/>
              <p:nvPr/>
            </p:nvSpPr>
            <p:spPr bwMode="auto">
              <a:xfrm>
                <a:off x="6219637" y="1494970"/>
                <a:ext cx="2905653" cy="5727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8" name="オブジェクト 57">
                <a:extLst>
                  <a:ext uri="{FF2B5EF4-FFF2-40B4-BE49-F238E27FC236}">
                    <a16:creationId xmlns:a16="http://schemas.microsoft.com/office/drawing/2014/main" id="{D9A3673F-8E1F-44EE-872E-6EBAA4A3F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19637" y="1494970"/>
                <a:ext cx="2905653" cy="5727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39DA409-CDD1-4EEC-BB3A-8415F2B85D33}"/>
              </a:ext>
            </a:extLst>
          </p:cNvPr>
          <p:cNvCxnSpPr>
            <a:cxnSpLocks/>
          </p:cNvCxnSpPr>
          <p:nvPr/>
        </p:nvCxnSpPr>
        <p:spPr>
          <a:xfrm>
            <a:off x="5355271" y="3499554"/>
            <a:ext cx="63357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6CAC77C3-267B-46FF-BB61-D05B581BAADA}"/>
              </a:ext>
            </a:extLst>
          </p:cNvPr>
          <p:cNvSpPr txBox="1"/>
          <p:nvPr/>
        </p:nvSpPr>
        <p:spPr>
          <a:xfrm>
            <a:off x="7771588" y="113405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畳み込み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47F88555-D965-4F03-8DA2-E1FF6D1193D7}"/>
                  </a:ext>
                </a:extLst>
              </p:cNvPr>
              <p:cNvSpPr/>
              <p:nvPr/>
            </p:nvSpPr>
            <p:spPr>
              <a:xfrm>
                <a:off x="5375980" y="2996003"/>
                <a:ext cx="622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47F88555-D965-4F03-8DA2-E1FF6D1193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980" y="2996003"/>
                <a:ext cx="622926" cy="40011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5D765982-BCE1-47D6-8FBA-F26F445F19D4}"/>
              </a:ext>
            </a:extLst>
          </p:cNvPr>
          <p:cNvCxnSpPr/>
          <p:nvPr/>
        </p:nvCxnSpPr>
        <p:spPr>
          <a:xfrm>
            <a:off x="5371458" y="6370460"/>
            <a:ext cx="168362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024DEF79-B313-4A2C-B607-63558BD632BA}"/>
                  </a:ext>
                </a:extLst>
              </p:cNvPr>
              <p:cNvSpPr/>
              <p:nvPr/>
            </p:nvSpPr>
            <p:spPr>
              <a:xfrm>
                <a:off x="5540994" y="6334893"/>
                <a:ext cx="1414297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000" dirty="0"/>
                        <m:t>=</m:t>
                      </m:r>
                      <m:r>
                        <m:rPr>
                          <m:nor/>
                        </m:rPr>
                        <a:rPr lang="en-US" altLang="ja-JP" sz="2000" b="0" i="0" dirty="0" smtClean="0"/>
                        <m:t>2</m:t>
                      </m:r>
                      <m:r>
                        <m:rPr>
                          <m:sty m:val="p"/>
                        </m:rPr>
                        <a:rPr lang="el-GR" altLang="ja-JP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m:rPr>
                          <m:nor/>
                        </m:rPr>
                        <a:rPr lang="en-US" altLang="ja-JP" sz="2000" dirty="0"/>
                        <m:t>/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7" name="正方形/長方形 66">
                <a:extLst>
                  <a:ext uri="{FF2B5EF4-FFF2-40B4-BE49-F238E27FC236}">
                    <a16:creationId xmlns:a16="http://schemas.microsoft.com/office/drawing/2014/main" id="{024DEF79-B313-4A2C-B607-63558BD632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994" y="6334893"/>
                <a:ext cx="1414297" cy="401072"/>
              </a:xfrm>
              <a:prstGeom prst="rect">
                <a:avLst/>
              </a:prstGeom>
              <a:blipFill>
                <a:blip r:embed="rId17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B5A8E4BD-61EC-4CEA-9BD6-DA5DEFEC8FD2}"/>
                  </a:ext>
                </a:extLst>
              </p:cNvPr>
              <p:cNvSpPr/>
              <p:nvPr/>
            </p:nvSpPr>
            <p:spPr>
              <a:xfrm>
                <a:off x="5341191" y="5737539"/>
                <a:ext cx="62292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B5A8E4BD-61EC-4CEA-9BD6-DA5DEFEC8F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1191" y="5737539"/>
                <a:ext cx="622926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直線矢印コネクタ 68">
            <a:extLst>
              <a:ext uri="{FF2B5EF4-FFF2-40B4-BE49-F238E27FC236}">
                <a16:creationId xmlns:a16="http://schemas.microsoft.com/office/drawing/2014/main" id="{DE6162F8-E5DB-463F-A9A2-AE2986E528F3}"/>
              </a:ext>
            </a:extLst>
          </p:cNvPr>
          <p:cNvCxnSpPr>
            <a:cxnSpLocks/>
          </p:cNvCxnSpPr>
          <p:nvPr/>
        </p:nvCxnSpPr>
        <p:spPr>
          <a:xfrm>
            <a:off x="5371458" y="6141730"/>
            <a:ext cx="63357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36A6778A-0D4C-475D-A701-52823BB03572}"/>
                  </a:ext>
                </a:extLst>
              </p:cNvPr>
              <p:cNvSpPr/>
              <p:nvPr/>
            </p:nvSpPr>
            <p:spPr>
              <a:xfrm>
                <a:off x="403653" y="3749513"/>
                <a:ext cx="2138278" cy="5847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3200" i="1" dirty="0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36A6778A-0D4C-475D-A701-52823BB03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53" y="3749513"/>
                <a:ext cx="213827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線矢印コネクタ 71">
            <a:extLst>
              <a:ext uri="{FF2B5EF4-FFF2-40B4-BE49-F238E27FC236}">
                <a16:creationId xmlns:a16="http://schemas.microsoft.com/office/drawing/2014/main" id="{2E6C9FCA-5341-4D07-B2F9-C9BDAB2FFACD}"/>
              </a:ext>
            </a:extLst>
          </p:cNvPr>
          <p:cNvCxnSpPr>
            <a:endCxn id="71" idx="3"/>
          </p:cNvCxnSpPr>
          <p:nvPr/>
        </p:nvCxnSpPr>
        <p:spPr>
          <a:xfrm flipH="1" flipV="1">
            <a:off x="2541931" y="4041901"/>
            <a:ext cx="661714" cy="1506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9F30650-9662-421F-AE5A-08B16E209BCA}"/>
              </a:ext>
            </a:extLst>
          </p:cNvPr>
          <p:cNvSpPr txBox="1"/>
          <p:nvPr/>
        </p:nvSpPr>
        <p:spPr>
          <a:xfrm>
            <a:off x="91937" y="4692886"/>
            <a:ext cx="2848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信号に含まれる最高周波数成分の２倍の周波数（に対応する周期）でサンプリングしないと元の波形が再現できない。</a:t>
            </a:r>
          </a:p>
        </p:txBody>
      </p:sp>
    </p:spTree>
    <p:extLst>
      <p:ext uri="{BB962C8B-B14F-4D97-AF65-F5344CB8AC3E}">
        <p14:creationId xmlns:p14="http://schemas.microsoft.com/office/powerpoint/2010/main" val="26307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345092"/>
          </a:xfrm>
        </p:spPr>
        <p:txBody>
          <a:bodyPr>
            <a:normAutofit/>
          </a:bodyPr>
          <a:lstStyle/>
          <a:p>
            <a:r>
              <a:rPr lang="ja-JP" altLang="en-US" dirty="0"/>
              <a:t>離散フーリエ変換</a:t>
            </a:r>
            <a:r>
              <a:rPr lang="en-US" altLang="ja-JP" dirty="0"/>
              <a:t>(DFT)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04364" y="3194413"/>
            <a:ext cx="6535271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周期関数（→線スペクトル）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n"/>
            </a:pPr>
            <a:r>
              <a:rPr lang="ja-JP" altLang="en-US" sz="2800" dirty="0"/>
              <a:t>離散時間</a:t>
            </a:r>
            <a:endParaRPr lang="en-US" altLang="ja-JP" sz="2800" dirty="0"/>
          </a:p>
        </p:txBody>
      </p:sp>
    </p:spTree>
    <p:extLst>
      <p:ext uri="{BB962C8B-B14F-4D97-AF65-F5344CB8AC3E}">
        <p14:creationId xmlns:p14="http://schemas.microsoft.com/office/powerpoint/2010/main" val="1661053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フーリエ変換と複素フーリエ級数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2142" y="4317549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複素フーリエ係数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2142" y="5458305"/>
            <a:ext cx="2236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時間波形（周期）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オブジェクト 7">
                <a:extLst>
                  <a:ext uri="{FF2B5EF4-FFF2-40B4-BE49-F238E27FC236}">
                    <a16:creationId xmlns:a16="http://schemas.microsoft.com/office/drawing/2014/main" id="{09CFBCB3-D69C-4CAD-8B4E-76B09C3224F6}"/>
                  </a:ext>
                </a:extLst>
              </p:cNvPr>
              <p:cNvSpPr txBox="1"/>
              <p:nvPr/>
            </p:nvSpPr>
            <p:spPr bwMode="auto">
              <a:xfrm>
                <a:off x="2848942" y="648716"/>
                <a:ext cx="5256725" cy="84011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8" name="オブジェクト 7">
                <a:extLst>
                  <a:ext uri="{FF2B5EF4-FFF2-40B4-BE49-F238E27FC236}">
                    <a16:creationId xmlns:a16="http://schemas.microsoft.com/office/drawing/2014/main" id="{09CFBCB3-D69C-4CAD-8B4E-76B09C322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942" y="648716"/>
                <a:ext cx="5256725" cy="8401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8">
                <a:extLst>
                  <a:ext uri="{FF2B5EF4-FFF2-40B4-BE49-F238E27FC236}">
                    <a16:creationId xmlns:a16="http://schemas.microsoft.com/office/drawing/2014/main" id="{3B110ACB-0E0B-4078-BC00-B5B80529E0F0}"/>
                  </a:ext>
                </a:extLst>
              </p:cNvPr>
              <p:cNvSpPr txBox="1"/>
              <p:nvPr/>
            </p:nvSpPr>
            <p:spPr bwMode="auto">
              <a:xfrm>
                <a:off x="2848941" y="1551004"/>
                <a:ext cx="6264868" cy="98413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ja-JP" altLang="en-US" sz="2400">
                              <a:solidFill>
                                <a:srgbClr val="000000"/>
                              </a:solidFill>
                              <a:latin typeface="French Script MT" panose="03020402040607040605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オブジェクト 8">
                <a:extLst>
                  <a:ext uri="{FF2B5EF4-FFF2-40B4-BE49-F238E27FC236}">
                    <a16:creationId xmlns:a16="http://schemas.microsoft.com/office/drawing/2014/main" id="{3B110ACB-0E0B-4078-BC00-B5B80529E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8941" y="1551004"/>
                <a:ext cx="6264868" cy="9841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CA3D96C-DEAC-47D4-8EAA-A09B398E183A}"/>
              </a:ext>
            </a:extLst>
          </p:cNvPr>
          <p:cNvSpPr txBox="1"/>
          <p:nvPr/>
        </p:nvSpPr>
        <p:spPr>
          <a:xfrm>
            <a:off x="472142" y="884307"/>
            <a:ext cx="1723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フーリエ変換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963B97-BC59-4D8B-8EFC-02F573183B50}"/>
              </a:ext>
            </a:extLst>
          </p:cNvPr>
          <p:cNvSpPr txBox="1"/>
          <p:nvPr/>
        </p:nvSpPr>
        <p:spPr>
          <a:xfrm>
            <a:off x="472142" y="1950780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u="sng" dirty="0"/>
              <a:t>逆フーリエ変換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043014" y="3893133"/>
                <a:ext cx="4569008" cy="1131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3893133"/>
                <a:ext cx="4569008" cy="11316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043014" y="5024789"/>
                <a:ext cx="3582327" cy="1267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𝑗𝑛</m:t>
                              </m:r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14" y="5024789"/>
                <a:ext cx="3582327" cy="12671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7A174FAB-BB38-45A9-85C0-8F688603D30B}"/>
              </a:ext>
            </a:extLst>
          </p:cNvPr>
          <p:cNvCxnSpPr/>
          <p:nvPr/>
        </p:nvCxnSpPr>
        <p:spPr>
          <a:xfrm>
            <a:off x="0" y="3429000"/>
            <a:ext cx="91138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085201" y="6275227"/>
                <a:ext cx="2366482" cy="4010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000" dirty="0"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ja-JP" alt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m:rPr>
                        <m:nor/>
                      </m:rPr>
                      <a:rPr lang="en-US" altLang="ja-JP" sz="2000" dirty="0"/>
                      <m:t>=</m:t>
                    </m:r>
                    <m:r>
                      <m:rPr>
                        <m:nor/>
                      </m:rPr>
                      <a:rPr lang="en-US" altLang="ja-JP" sz="2000" b="0" i="0" dirty="0" smtClean="0"/>
                      <m:t>2</m:t>
                    </m:r>
                    <m:r>
                      <m:rPr>
                        <m:sty m:val="p"/>
                      </m:rPr>
                      <a:rPr lang="el-GR" altLang="ja-JP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altLang="ja-JP" sz="2000" dirty="0"/>
                      <m:t>/</m:t>
                    </m:r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201" y="6275227"/>
                <a:ext cx="2366482" cy="401072"/>
              </a:xfrm>
              <a:prstGeom prst="rect">
                <a:avLst/>
              </a:prstGeom>
              <a:blipFill>
                <a:blip r:embed="rId9"/>
                <a:stretch>
                  <a:fillRect l="-2577" t="-6061" b="-272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下 2">
            <a:extLst>
              <a:ext uri="{FF2B5EF4-FFF2-40B4-BE49-F238E27FC236}">
                <a16:creationId xmlns:a16="http://schemas.microsoft.com/office/drawing/2014/main" id="{56B11676-6601-427C-93F0-9C60121AC5D7}"/>
              </a:ext>
            </a:extLst>
          </p:cNvPr>
          <p:cNvSpPr/>
          <p:nvPr/>
        </p:nvSpPr>
        <p:spPr>
          <a:xfrm rot="10800000">
            <a:off x="4842886" y="3029409"/>
            <a:ext cx="484632" cy="861355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2175C4A-9B42-42A1-82A7-DD6D7B108F58}"/>
                  </a:ext>
                </a:extLst>
              </p:cNvPr>
              <p:cNvSpPr/>
              <p:nvPr/>
            </p:nvSpPr>
            <p:spPr>
              <a:xfrm>
                <a:off x="5522153" y="3094894"/>
                <a:ext cx="3531672" cy="832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ja-JP" sz="2400" dirty="0"/>
                        <m:t>=2</m:t>
                      </m:r>
                      <m:r>
                        <a:rPr lang="en-US" altLang="ja-JP" sz="24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altLang="ja-JP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m:rPr>
                          <m:nor/>
                        </m:rPr>
                        <a:rPr lang="en-US" altLang="ja-JP" sz="2400" dirty="0"/>
                        <m:t>/</m:t>
                      </m:r>
                      <m:r>
                        <m:rPr>
                          <m:nor/>
                        </m:rPr>
                        <a:rPr lang="en-US" altLang="ja-JP" sz="2400" dirty="0"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  <m:r>
                        <a:rPr lang="ja-JP" altLang="en-US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en-US" altLang="ja-JP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ja-JP" alt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>
                <a:extLst>
                  <a:ext uri="{FF2B5EF4-FFF2-40B4-BE49-F238E27FC236}">
                    <a16:creationId xmlns:a16="http://schemas.microsoft.com/office/drawing/2014/main" id="{52175C4A-9B42-42A1-82A7-DD6D7B108F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153" y="3094894"/>
                <a:ext cx="3531672" cy="8320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7AFC85-9EFB-45FE-8265-A6538277638F}"/>
                  </a:ext>
                </a:extLst>
              </p:cNvPr>
              <p:cNvSpPr txBox="1"/>
              <p:nvPr/>
            </p:nvSpPr>
            <p:spPr>
              <a:xfrm>
                <a:off x="1091869" y="2595109"/>
                <a:ext cx="658455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dirty="0"/>
                  <a:t>フーリエ変換：フーリエ級数の周期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ja-JP" altLang="en-US" sz="2000" dirty="0"/>
                  <a:t>を無限にしたもの</a:t>
                </a:r>
                <a:endParaRPr lang="en-US" altLang="ja-JP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87AFC85-9EFB-45FE-8265-A653827763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69" y="2595109"/>
                <a:ext cx="6584559" cy="400110"/>
              </a:xfrm>
              <a:prstGeom prst="rect">
                <a:avLst/>
              </a:prstGeom>
              <a:blipFill>
                <a:blip r:embed="rId11"/>
                <a:stretch>
                  <a:fillRect l="-926" t="-7692" r="-370" b="-2923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4CB1DA3-639B-4E42-B39A-3EC060D8F8A6}"/>
                  </a:ext>
                </a:extLst>
              </p:cNvPr>
              <p:cNvSpPr/>
              <p:nvPr/>
            </p:nvSpPr>
            <p:spPr>
              <a:xfrm>
                <a:off x="297042" y="3450701"/>
                <a:ext cx="2704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</m:t>
                      </m:r>
                      <m:r>
                        <a:rPr lang="en-US" altLang="ja-JP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altLang="ja-JP" b="0" i="1" baseline="-2500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の</m:t>
                      </m:r>
                      <m:r>
                        <a:rPr lang="ja-JP" altLang="en-US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関数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84CB1DA3-639B-4E42-B39A-3EC060D8F8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2" y="3450701"/>
                <a:ext cx="2704971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F4EF503-F712-437D-BB14-F10417FE1CCB}"/>
                  </a:ext>
                </a:extLst>
              </p:cNvPr>
              <p:cNvSpPr/>
              <p:nvPr/>
            </p:nvSpPr>
            <p:spPr>
              <a:xfrm>
                <a:off x="297042" y="2969515"/>
                <a:ext cx="1977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 </m:t>
                      </m:r>
                      <m:r>
                        <a:rPr lang="ja-JP" altLang="en-US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非</m:t>
                      </m:r>
                      <m:r>
                        <a:rPr lang="ja-JP" alt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周期関数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F4EF503-F712-437D-BB14-F10417FE1C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2" y="2969515"/>
                <a:ext cx="1977208" cy="369332"/>
              </a:xfrm>
              <a:prstGeom prst="rect">
                <a:avLst/>
              </a:prstGeom>
              <a:blipFill>
                <a:blip r:embed="rId1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575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離散フーリエ変換</a:t>
            </a:r>
            <a:r>
              <a:rPr lang="en-US" altLang="ja-JP" sz="3200" dirty="0"/>
              <a:t>(DFT)</a:t>
            </a:r>
            <a:r>
              <a:rPr lang="ja-JP" altLang="en-US" sz="3200" dirty="0"/>
              <a:t> （定義</a:t>
            </a:r>
            <a:r>
              <a:rPr lang="en-US" altLang="ja-JP" sz="3200" dirty="0"/>
              <a:t>1)</a:t>
            </a:r>
            <a:endParaRPr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152669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DFT (Discrete Fourier Transform)</a:t>
            </a:r>
            <a:endParaRPr kumimoji="1"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371849" y="997501"/>
                <a:ext cx="4724307" cy="25162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f>
                                <m:fPr>
                                  <m:ctrlPr>
                                    <a:rPr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ja-JP" sz="28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d>
                                <m:dPr>
                                  <m:ctrlPr>
                                    <a:rPr lang="en-US" altLang="ja-JP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ja-JP" sz="28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ja-JP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𝑚</m:t>
                                      </m:r>
                                    </m:num>
                                    <m:den>
                                      <m:r>
                                        <a:rPr lang="en-US" altLang="ja-JP" sz="28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</m:den>
                                  </m:f>
                                </m:e>
                              </m:d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f>
                            <m:fPr>
                              <m:ctrlPr>
                                <a:rPr lang="en-US" altLang="ja-JP" sz="28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ja-JP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ja-JP" sz="28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997501"/>
                <a:ext cx="4724307" cy="25162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371849" y="3926594"/>
                <a:ext cx="3159648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3926594"/>
                <a:ext cx="3159648" cy="1304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  <a:blipFill>
                <a:blip r:embed="rId4"/>
                <a:stretch>
                  <a:fillRect l="-2907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-1" y="4436310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逆離散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IDFT (Inverse Discrete Fourier Transform)</a:t>
            </a:r>
            <a:endParaRPr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178125" y="3225933"/>
                <a:ext cx="2659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25" y="3225933"/>
                <a:ext cx="2659639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>
            <a:off x="0" y="385550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 flipH="1" flipV="1">
            <a:off x="7953722" y="1985139"/>
            <a:ext cx="228600" cy="228600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014437" y="219912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600" dirty="0">
                <a:solidFill>
                  <a:srgbClr val="FF00FF"/>
                </a:solidFill>
              </a:rPr>
              <a:t>区分求積（短冊和）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正方形/長方形 19"/>
              <p:cNvSpPr/>
              <p:nvPr/>
            </p:nvSpPr>
            <p:spPr>
              <a:xfrm>
                <a:off x="6363753" y="637045"/>
                <a:ext cx="524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正方形/長方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753" y="637045"/>
                <a:ext cx="524438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/>
              <p:cNvSpPr/>
              <p:nvPr/>
            </p:nvSpPr>
            <p:spPr>
              <a:xfrm>
                <a:off x="6888191" y="662499"/>
                <a:ext cx="34740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𝑡</m:t>
                      </m:r>
                    </m:oMath>
                  </m:oMathPara>
                </a14:m>
                <a:endParaRPr lang="ja-JP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正方形/長方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8191" y="662499"/>
                <a:ext cx="34740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/>
              <p:cNvSpPr/>
              <p:nvPr/>
            </p:nvSpPr>
            <p:spPr>
              <a:xfrm>
                <a:off x="7519805" y="645084"/>
                <a:ext cx="480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𝑑𝑡</m:t>
                      </m:r>
                    </m:oMath>
                  </m:oMathPara>
                </a14:m>
                <a:endParaRPr lang="ja-JP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3" name="正方形/長方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9805" y="645084"/>
                <a:ext cx="48045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2146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離散フーリエ変換</a:t>
            </a:r>
            <a:r>
              <a:rPr lang="en-US" altLang="ja-JP" sz="3200" dirty="0"/>
              <a:t>(DFT)</a:t>
            </a:r>
            <a:r>
              <a:rPr lang="ja-JP" altLang="en-US" sz="3200" dirty="0"/>
              <a:t>（定義</a:t>
            </a:r>
            <a:r>
              <a:rPr lang="en-US" altLang="ja-JP" sz="3200" dirty="0"/>
              <a:t>2)</a:t>
            </a:r>
            <a:endParaRPr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1526692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DFT (Discrete Fourier Transform)</a:t>
            </a:r>
            <a:endParaRPr kumimoji="1"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371849" y="997501"/>
                <a:ext cx="3984809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997501"/>
                <a:ext cx="3984809" cy="1304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371849" y="3926594"/>
                <a:ext cx="3939989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3926594"/>
                <a:ext cx="3939989" cy="1304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  <a:blipFill>
                <a:blip r:embed="rId4"/>
                <a:stretch>
                  <a:fillRect l="-2907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-1" y="4436310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逆離散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IDFT (Inverse Discrete Fourier Transform)</a:t>
            </a:r>
            <a:endParaRPr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085359" y="2205227"/>
                <a:ext cx="2659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59" y="2205227"/>
                <a:ext cx="2659639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>
            <a:off x="0" y="385550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7F795BC-4218-4F3C-AA96-84B6C4C4B3B8}"/>
              </a:ext>
            </a:extLst>
          </p:cNvPr>
          <p:cNvSpPr txBox="1"/>
          <p:nvPr/>
        </p:nvSpPr>
        <p:spPr>
          <a:xfrm>
            <a:off x="571330" y="5811663"/>
            <a:ext cx="3214341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Mathematica</a:t>
            </a:r>
            <a:r>
              <a:rPr kumimoji="1" lang="ja-JP" altLang="en-US" sz="2800" b="1" dirty="0">
                <a:solidFill>
                  <a:srgbClr val="FF00FF"/>
                </a:solidFill>
              </a:rPr>
              <a:t>の定義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EE6783-59C3-441A-81C9-8681EC559110}"/>
              </a:ext>
            </a:extLst>
          </p:cNvPr>
          <p:cNvSpPr txBox="1"/>
          <p:nvPr/>
        </p:nvSpPr>
        <p:spPr>
          <a:xfrm>
            <a:off x="136572" y="699106"/>
            <a:ext cx="5064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規格化係数を</a:t>
            </a:r>
            <a:r>
              <a:rPr kumimoji="1" lang="en-US" altLang="ja-JP" sz="2000" b="1" dirty="0">
                <a:solidFill>
                  <a:srgbClr val="C00000"/>
                </a:solidFill>
              </a:rPr>
              <a:t>DFT, IDFT</a:t>
            </a:r>
            <a:r>
              <a:rPr kumimoji="1" lang="ja-JP" altLang="en-US" sz="2000" b="1" dirty="0" err="1">
                <a:solidFill>
                  <a:srgbClr val="C00000"/>
                </a:solidFill>
              </a:rPr>
              <a:t>に</a:t>
            </a:r>
            <a:r>
              <a:rPr lang="ja-JP" altLang="en-US" sz="2000" b="1" dirty="0" err="1">
                <a:solidFill>
                  <a:srgbClr val="C00000"/>
                </a:solidFill>
              </a:rPr>
              <a:t>等</a:t>
            </a:r>
            <a:r>
              <a:rPr kumimoji="1" lang="ja-JP" altLang="en-US" sz="2000" b="1" dirty="0">
                <a:solidFill>
                  <a:srgbClr val="C00000"/>
                </a:solidFill>
              </a:rPr>
              <a:t>分配する定義</a:t>
            </a:r>
          </a:p>
        </p:txBody>
      </p:sp>
    </p:spTree>
    <p:extLst>
      <p:ext uri="{BB962C8B-B14F-4D97-AF65-F5344CB8AC3E}">
        <p14:creationId xmlns:p14="http://schemas.microsoft.com/office/powerpoint/2010/main" val="40608826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離散フーリエ変換</a:t>
            </a:r>
            <a:r>
              <a:rPr lang="en-US" altLang="ja-JP" sz="3200" dirty="0"/>
              <a:t>(DFT)</a:t>
            </a:r>
            <a:r>
              <a:rPr lang="ja-JP" altLang="en-US" sz="3200" dirty="0"/>
              <a:t>（定義</a:t>
            </a:r>
            <a:r>
              <a:rPr lang="en-US" altLang="ja-JP" sz="3200" dirty="0"/>
              <a:t>3)</a:t>
            </a:r>
            <a:endParaRPr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197715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DFT (Discrete Fourier Transform)</a:t>
            </a:r>
            <a:endParaRPr kumimoji="1"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371849" y="1447963"/>
                <a:ext cx="3417474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1447963"/>
                <a:ext cx="3417474" cy="1304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371849" y="3926594"/>
                <a:ext cx="3521670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3926594"/>
                <a:ext cx="3521670" cy="1304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  <a:blipFill>
                <a:blip r:embed="rId4"/>
                <a:stretch>
                  <a:fillRect l="-2907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-1" y="4436310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逆離散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IDFT (Inverse Discrete Fourier Transform)</a:t>
            </a:r>
            <a:endParaRPr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085359" y="2655689"/>
                <a:ext cx="2659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59" y="2655689"/>
                <a:ext cx="2659639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>
            <a:off x="0" y="385550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5D3F738-096C-47EC-A8D5-7AFB69E1538D}"/>
              </a:ext>
            </a:extLst>
          </p:cNvPr>
          <p:cNvSpPr txBox="1"/>
          <p:nvPr/>
        </p:nvSpPr>
        <p:spPr>
          <a:xfrm>
            <a:off x="571330" y="5811663"/>
            <a:ext cx="281198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kumimoji="1" lang="ja-JP" altLang="en-US" sz="2800" b="1" dirty="0">
                <a:solidFill>
                  <a:srgbClr val="FF00FF"/>
                </a:solidFill>
              </a:rPr>
              <a:t>の定義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3E150C6-BC40-4BBD-A727-F9A6736A8AD7}"/>
              </a:ext>
            </a:extLst>
          </p:cNvPr>
          <p:cNvSpPr txBox="1"/>
          <p:nvPr/>
        </p:nvSpPr>
        <p:spPr>
          <a:xfrm>
            <a:off x="3609974" y="6426234"/>
            <a:ext cx="5205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これ以降のスライドでは、定義</a:t>
            </a:r>
            <a:r>
              <a:rPr kumimoji="1" lang="en-US" altLang="ja-JP" sz="2000" b="1" dirty="0">
                <a:solidFill>
                  <a:srgbClr val="C00000"/>
                </a:solidFill>
              </a:rPr>
              <a:t>3</a:t>
            </a:r>
            <a:r>
              <a:rPr lang="ja-JP" altLang="en-US" sz="2000" b="1" dirty="0">
                <a:solidFill>
                  <a:srgbClr val="C00000"/>
                </a:solidFill>
              </a:rPr>
              <a:t>を用いる。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216C204-5130-4E84-8966-360DE16CAF2C}"/>
              </a:ext>
            </a:extLst>
          </p:cNvPr>
          <p:cNvSpPr txBox="1"/>
          <p:nvPr/>
        </p:nvSpPr>
        <p:spPr>
          <a:xfrm>
            <a:off x="136572" y="699106"/>
            <a:ext cx="4387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規格化係数を</a:t>
            </a:r>
            <a:r>
              <a:rPr kumimoji="1" lang="en-US" altLang="ja-JP" sz="2000" b="1" dirty="0">
                <a:solidFill>
                  <a:srgbClr val="C00000"/>
                </a:solidFill>
              </a:rPr>
              <a:t>IDFT</a:t>
            </a:r>
            <a:r>
              <a:rPr kumimoji="1" lang="ja-JP" altLang="en-US" sz="2000" b="1" dirty="0">
                <a:solidFill>
                  <a:srgbClr val="C00000"/>
                </a:solidFill>
              </a:rPr>
              <a:t>に割り当てる定義</a:t>
            </a:r>
          </a:p>
        </p:txBody>
      </p:sp>
    </p:spTree>
    <p:extLst>
      <p:ext uri="{BB962C8B-B14F-4D97-AF65-F5344CB8AC3E}">
        <p14:creationId xmlns:p14="http://schemas.microsoft.com/office/powerpoint/2010/main" val="3867751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離散フーリエ変換</a:t>
            </a:r>
            <a:r>
              <a:rPr lang="en-US" altLang="ja-JP" sz="3200" dirty="0"/>
              <a:t>(DFT)</a:t>
            </a:r>
            <a:r>
              <a:rPr lang="ja-JP" altLang="en-US" sz="3200" dirty="0"/>
              <a:t>（定義</a:t>
            </a:r>
            <a:r>
              <a:rPr lang="en-US" altLang="ja-JP" sz="3200" dirty="0"/>
              <a:t>3)</a:t>
            </a:r>
            <a:endParaRPr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232331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DFT (Discrete Fourier Transform)</a:t>
            </a:r>
            <a:endParaRPr kumimoji="1"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371849" y="1794120"/>
                <a:ext cx="2929969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1794120"/>
                <a:ext cx="2929969" cy="13042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/>
              <p:nvPr/>
            </p:nvSpPr>
            <p:spPr>
              <a:xfrm>
                <a:off x="3371849" y="3926594"/>
                <a:ext cx="3407408" cy="1304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01C61BF-A887-4BA6-AFC5-1251F631B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49" y="3926594"/>
                <a:ext cx="3407408" cy="13042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450" y="5598488"/>
                <a:ext cx="3145220" cy="584584"/>
              </a:xfrm>
              <a:prstGeom prst="rect">
                <a:avLst/>
              </a:prstGeom>
              <a:blipFill>
                <a:blip r:embed="rId4"/>
                <a:stretch>
                  <a:fillRect l="-2907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-1" y="4436310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逆離散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IDFT (Inverse Discrete Fourier Transform)</a:t>
            </a:r>
            <a:endParaRPr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085359" y="3001846"/>
                <a:ext cx="26596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359" y="3001846"/>
                <a:ext cx="2659639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=0,⋯,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−1)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125" y="4868242"/>
                <a:ext cx="2741391" cy="461665"/>
              </a:xfrm>
              <a:prstGeom prst="rect">
                <a:avLst/>
              </a:prstGeom>
              <a:blipFill>
                <a:blip r:embed="rId6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線コネクタ 3"/>
          <p:cNvCxnSpPr/>
          <p:nvPr/>
        </p:nvCxnSpPr>
        <p:spPr>
          <a:xfrm>
            <a:off x="0" y="385550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3855121" y="694648"/>
                <a:ext cx="1963423" cy="7172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l-GR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5121" y="694648"/>
                <a:ext cx="1963423" cy="71724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4A701C-99E4-42AA-92E7-33FF1805728F}"/>
              </a:ext>
            </a:extLst>
          </p:cNvPr>
          <p:cNvSpPr txBox="1"/>
          <p:nvPr/>
        </p:nvSpPr>
        <p:spPr>
          <a:xfrm>
            <a:off x="571330" y="5811663"/>
            <a:ext cx="281198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kumimoji="1" lang="ja-JP" altLang="en-US" sz="2800" b="1" dirty="0">
                <a:solidFill>
                  <a:srgbClr val="FF00FF"/>
                </a:solidFill>
              </a:rPr>
              <a:t>の定義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E8E1BB-A4F1-4FCD-9509-5EB3D13D0A8A}"/>
              </a:ext>
            </a:extLst>
          </p:cNvPr>
          <p:cNvSpPr txBox="1"/>
          <p:nvPr/>
        </p:nvSpPr>
        <p:spPr>
          <a:xfrm>
            <a:off x="3609974" y="6426234"/>
            <a:ext cx="52052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>
                <a:solidFill>
                  <a:srgbClr val="C00000"/>
                </a:solidFill>
              </a:rPr>
              <a:t>これ以降のスライドでは、定義</a:t>
            </a:r>
            <a:r>
              <a:rPr kumimoji="1" lang="en-US" altLang="ja-JP" sz="2000" b="1" dirty="0">
                <a:solidFill>
                  <a:srgbClr val="C00000"/>
                </a:solidFill>
              </a:rPr>
              <a:t>3</a:t>
            </a:r>
            <a:r>
              <a:rPr lang="ja-JP" altLang="en-US" sz="2000" b="1" dirty="0">
                <a:solidFill>
                  <a:srgbClr val="C00000"/>
                </a:solidFill>
              </a:rPr>
              <a:t>を用いる。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3724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離散フーリエ変換</a:t>
            </a:r>
            <a:r>
              <a:rPr lang="en-US" altLang="ja-JP" sz="3200" dirty="0"/>
              <a:t>(DFT)</a:t>
            </a:r>
            <a:r>
              <a:rPr lang="ja-JP" altLang="en-US" sz="3200" dirty="0"/>
              <a:t>（定義</a:t>
            </a:r>
            <a:r>
              <a:rPr lang="en-US" altLang="ja-JP" sz="3200" dirty="0"/>
              <a:t>3[</a:t>
            </a:r>
            <a:r>
              <a:rPr lang="ja-JP" altLang="en-US" sz="3200" dirty="0"/>
              <a:t>行列形式</a:t>
            </a:r>
            <a:r>
              <a:rPr lang="en-US" altLang="ja-JP" sz="3200" dirty="0"/>
              <a:t>])</a:t>
            </a:r>
            <a:endParaRPr lang="ja-JP" altLang="en-US" sz="3200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180517" y="776464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DFT (Discrete Fourier Transform)</a:t>
            </a:r>
            <a:endParaRPr kumimoji="1" lang="ja-JP" altLang="en-US" sz="12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276520" y="1557355"/>
                <a:ext cx="7837210" cy="1856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0" y="1557355"/>
                <a:ext cx="7837210" cy="18565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/>
              <p:nvPr/>
            </p:nvSpPr>
            <p:spPr>
              <a:xfrm>
                <a:off x="57157" y="6241760"/>
                <a:ext cx="3145220" cy="5845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400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ただし、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36C35056-23AB-4A4A-8B53-D0465E78A9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7" y="6241760"/>
                <a:ext cx="3145220" cy="584584"/>
              </a:xfrm>
              <a:prstGeom prst="rect">
                <a:avLst/>
              </a:prstGeom>
              <a:blipFill>
                <a:blip r:embed="rId3"/>
                <a:stretch>
                  <a:fillRect l="-2907" b="-114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テキスト ボックス 49"/>
          <p:cNvSpPr txBox="1"/>
          <p:nvPr/>
        </p:nvSpPr>
        <p:spPr>
          <a:xfrm>
            <a:off x="-1" y="3827207"/>
            <a:ext cx="3609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逆離散</a:t>
            </a:r>
            <a:r>
              <a:rPr kumimoji="1" lang="ja-JP" altLang="en-US" sz="2000" b="1" u="sng" dirty="0"/>
              <a:t>フーリエ変換</a:t>
            </a:r>
            <a:endParaRPr kumimoji="1" lang="en-US" altLang="ja-JP" sz="2000" b="1" u="sng" dirty="0"/>
          </a:p>
          <a:p>
            <a:r>
              <a:rPr lang="en-US" altLang="ja-JP" sz="1200" b="1" u="sng" dirty="0"/>
              <a:t>IDFT (Inverse Discrete Fourier Transform)</a:t>
            </a:r>
            <a:endParaRPr lang="ja-JP" altLang="en-US" sz="1200" b="1" u="sng" dirty="0"/>
          </a:p>
        </p:txBody>
      </p:sp>
      <p:cxnSp>
        <p:nvCxnSpPr>
          <p:cNvPr id="4" name="直線コネクタ 3"/>
          <p:cNvCxnSpPr/>
          <p:nvPr/>
        </p:nvCxnSpPr>
        <p:spPr>
          <a:xfrm>
            <a:off x="0" y="3814296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7000060" y="750871"/>
                <a:ext cx="1963423" cy="7172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l-GR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0060" y="750871"/>
                <a:ext cx="1963423" cy="7172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D4A701C-99E4-42AA-92E7-33FF1805728F}"/>
              </a:ext>
            </a:extLst>
          </p:cNvPr>
          <p:cNvSpPr txBox="1"/>
          <p:nvPr/>
        </p:nvSpPr>
        <p:spPr>
          <a:xfrm>
            <a:off x="3596722" y="717814"/>
            <a:ext cx="2811988" cy="523220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kumimoji="1" lang="ja-JP" altLang="en-US" sz="2800" b="1" dirty="0">
                <a:solidFill>
                  <a:srgbClr val="FF00FF"/>
                </a:solidFill>
              </a:rPr>
              <a:t>の定義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D12444C-1A88-481E-BEA5-D7D94011C572}"/>
              </a:ext>
            </a:extLst>
          </p:cNvPr>
          <p:cNvSpPr txBox="1"/>
          <p:nvPr/>
        </p:nvSpPr>
        <p:spPr>
          <a:xfrm>
            <a:off x="2047017" y="3387119"/>
            <a:ext cx="4700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>
                <a:solidFill>
                  <a:srgbClr val="C00000"/>
                </a:solidFill>
              </a:rPr>
              <a:t>ヴァンデルモンド</a:t>
            </a:r>
            <a:r>
              <a:rPr lang="en-US" altLang="ja-JP" sz="2000" b="1" dirty="0">
                <a:solidFill>
                  <a:srgbClr val="C00000"/>
                </a:solidFill>
              </a:rPr>
              <a:t>(</a:t>
            </a:r>
            <a:r>
              <a:rPr kumimoji="1" lang="en-US" altLang="ja-JP" sz="2000" b="1" dirty="0" err="1">
                <a:solidFill>
                  <a:srgbClr val="C00000"/>
                </a:solidFill>
              </a:rPr>
              <a:t>Vandermonde</a:t>
            </a:r>
            <a:r>
              <a:rPr kumimoji="1" lang="en-US" altLang="ja-JP" sz="2000" b="1" dirty="0">
                <a:solidFill>
                  <a:srgbClr val="C00000"/>
                </a:solidFill>
              </a:rPr>
              <a:t>)</a:t>
            </a:r>
            <a:r>
              <a:rPr kumimoji="1" lang="ja-JP" altLang="en-US" sz="2000" b="1" dirty="0">
                <a:solidFill>
                  <a:srgbClr val="C00000"/>
                </a:solidFill>
              </a:rPr>
              <a:t>行列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084DF71-1D09-4553-A6D6-B07DCFC31D97}"/>
                  </a:ext>
                </a:extLst>
              </p:cNvPr>
              <p:cNvSpPr txBox="1"/>
              <p:nvPr/>
            </p:nvSpPr>
            <p:spPr>
              <a:xfrm>
                <a:off x="276520" y="4384726"/>
                <a:ext cx="8872493" cy="1869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ja-JP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ja-JP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  <m:mr>
                            <m:e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ja-JP" sz="28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𝑊</m:t>
                                      </m:r>
                                    </m:e>
                                    <m:sup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−(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en-US" altLang="ja-JP" sz="28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ja-JP" sz="2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ja-JP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0084DF71-1D09-4553-A6D6-B07DCFC31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20" y="4384726"/>
                <a:ext cx="8872493" cy="18692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934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DFT</a:t>
            </a:r>
            <a:r>
              <a:rPr lang="ja-JP" altLang="en-US" sz="3200" dirty="0"/>
              <a:t>の計算例</a:t>
            </a:r>
            <a:r>
              <a:rPr lang="en-US" altLang="ja-JP" sz="3200" dirty="0"/>
              <a:t>(1)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3291873" y="785466"/>
                <a:ext cx="2560253" cy="8989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l-GR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873" y="785466"/>
                <a:ext cx="2560253" cy="8989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7B03E76-C1A6-4F05-A66E-25CC55B3B175}"/>
                  </a:ext>
                </a:extLst>
              </p:cNvPr>
              <p:cNvSpPr txBox="1"/>
              <p:nvPr/>
            </p:nvSpPr>
            <p:spPr>
              <a:xfrm>
                <a:off x="2218309" y="1851331"/>
                <a:ext cx="4707379" cy="4689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𝑚𝑘</m:t>
                              </m:r>
                            </m:sup>
                          </m:sSup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f>
                                <m:fPr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l-GR" altLang="ja-JP" sz="28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𝑁</m:t>
                                  </m:r>
                                </m:den>
                              </m:f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ja-JP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𝑘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ja-JP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otherwise</m:t>
                                </m:r>
                                <m:r>
                                  <a:rPr lang="en-US" altLang="ja-JP" sz="2800" b="0" i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7B03E76-C1A6-4F05-A66E-25CC55B3B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309" y="1851331"/>
                <a:ext cx="4707379" cy="46892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329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345092"/>
          </a:xfrm>
        </p:spPr>
        <p:txBody>
          <a:bodyPr>
            <a:normAutofit/>
          </a:bodyPr>
          <a:lstStyle/>
          <a:p>
            <a:r>
              <a:rPr lang="en-US" altLang="ja-JP" dirty="0"/>
              <a:t>FFT</a:t>
            </a:r>
            <a:r>
              <a:rPr lang="ja-JP" altLang="en-US" dirty="0"/>
              <a:t>の原理</a:t>
            </a:r>
          </a:p>
        </p:txBody>
      </p:sp>
    </p:spTree>
    <p:extLst>
      <p:ext uri="{BB962C8B-B14F-4D97-AF65-F5344CB8AC3E}">
        <p14:creationId xmlns:p14="http://schemas.microsoft.com/office/powerpoint/2010/main" val="232188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/>
              <a:t>フーリエ変換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335972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高速フーリエ変換</a:t>
            </a:r>
            <a:r>
              <a:rPr lang="en-US" altLang="ja-JP" sz="3200" dirty="0"/>
              <a:t>(FFT; Fast Fourier Transform)</a:t>
            </a:r>
            <a:endParaRPr lang="ja-JP" altLang="en-US" sz="32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407D03F-C369-4594-9D35-681639F82140}"/>
              </a:ext>
            </a:extLst>
          </p:cNvPr>
          <p:cNvSpPr txBox="1"/>
          <p:nvPr/>
        </p:nvSpPr>
        <p:spPr>
          <a:xfrm>
            <a:off x="530087" y="1126435"/>
            <a:ext cx="788504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3</a:t>
            </a:r>
            <a:r>
              <a:rPr kumimoji="1" lang="ja-JP" altLang="en-US" sz="2800" dirty="0"/>
              <a:t>つ前のスライドの計算方法で</a:t>
            </a:r>
            <a:r>
              <a:rPr kumimoji="1" lang="en-US" altLang="ja-JP" sz="2800" dirty="0"/>
              <a:t>DFT</a:t>
            </a:r>
            <a:r>
              <a:rPr kumimoji="1" lang="ja-JP" altLang="en-US" sz="2800" dirty="0"/>
              <a:t>を行うと、演算回数は少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なくとも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sz="2800" dirty="0"/>
              <a:t>となる。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FFT</a:t>
            </a:r>
            <a:r>
              <a:rPr kumimoji="1" lang="ja-JP" altLang="en-US" sz="2800" dirty="0"/>
              <a:t>は</a:t>
            </a:r>
            <a:r>
              <a:rPr kumimoji="1" lang="en-US" altLang="ja-JP" sz="2800" dirty="0"/>
              <a:t>DFT</a:t>
            </a:r>
            <a:r>
              <a:rPr kumimoji="1" lang="ja-JP" altLang="en-US" sz="2800" dirty="0"/>
              <a:t>の演算回数を</a:t>
            </a:r>
            <a:r>
              <a:rPr kumimoji="1"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1" lang="en-US" altLang="ja-JP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ja-JP" altLang="en-US" sz="2800" dirty="0"/>
              <a:t>に減らすことができるアルゴリズムである。</a:t>
            </a:r>
            <a:r>
              <a:rPr kumimoji="1" lang="en-US" altLang="ja-JP" sz="2800" dirty="0"/>
              <a:t>IFFT (Inverse FFT; </a:t>
            </a:r>
            <a:r>
              <a:rPr kumimoji="1" lang="ja-JP" altLang="en-US" sz="2800" dirty="0"/>
              <a:t>逆</a:t>
            </a:r>
            <a:r>
              <a:rPr kumimoji="1" lang="en-US" altLang="ja-JP" sz="2800" dirty="0"/>
              <a:t>FFT)</a:t>
            </a:r>
            <a:r>
              <a:rPr kumimoji="1" lang="ja-JP" altLang="en-US" sz="2800" dirty="0"/>
              <a:t>という用語もある。</a:t>
            </a:r>
            <a:endParaRPr kumimoji="1" lang="en-US" altLang="ja-JP" sz="2800" dirty="0"/>
          </a:p>
          <a:p>
            <a:endParaRPr lang="en-US" altLang="ja-JP" sz="2800" dirty="0"/>
          </a:p>
          <a:p>
            <a:r>
              <a:rPr kumimoji="1" lang="en-US" altLang="ja-JP" sz="2800" dirty="0"/>
              <a:t>FFT</a:t>
            </a:r>
            <a:r>
              <a:rPr kumimoji="1" lang="ja-JP" altLang="en-US" sz="2800" dirty="0"/>
              <a:t>のアルゴリズムは</a:t>
            </a:r>
            <a:r>
              <a:rPr kumimoji="1" lang="en-US" altLang="ja-JP" sz="2800" dirty="0"/>
              <a:t>2</a:t>
            </a:r>
            <a:r>
              <a:rPr kumimoji="1" lang="ja-JP" altLang="en-US" sz="2800" dirty="0"/>
              <a:t>のべき乗の</a:t>
            </a:r>
            <a:r>
              <a:rPr lang="ja-JP" altLang="en-US" sz="2800" dirty="0"/>
              <a:t>データ数でないと適用できないが、必要ならば</a:t>
            </a:r>
            <a:r>
              <a:rPr lang="en-US" altLang="ja-JP" sz="2800" dirty="0"/>
              <a:t>0</a:t>
            </a:r>
            <a:r>
              <a:rPr lang="ja-JP" altLang="en-US" sz="2800" dirty="0"/>
              <a:t>を挿入すればよい。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05644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2" name="Rectangle 2"/>
              <p:cNvSpPr>
                <a:spLocks noGrp="1" noChangeArrowheads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sz="3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</m:sSup>
                    <m:r>
                      <a:rPr lang="ja-JP" altLang="en-US" sz="3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点</m:t>
                    </m:r>
                    <m:r>
                      <a:rPr lang="ja-JP" altLang="en-US" sz="32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の</m:t>
                    </m:r>
                  </m:oMath>
                </a14:m>
                <a:r>
                  <a:rPr lang="en-US" altLang="ja-JP" sz="3200" dirty="0"/>
                  <a:t>DFT</a:t>
                </a:r>
                <a:endParaRPr lang="ja-JP" altLang="en-US" sz="3200" dirty="0"/>
              </a:p>
            </p:txBody>
          </p:sp>
        </mc:Choice>
        <mc:Fallback xmlns="">
          <p:sp>
            <p:nvSpPr>
              <p:cNvPr id="15362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t="-9901" b="-297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533695" y="2545003"/>
                <a:ext cx="7837210" cy="18565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𝑊</m:t>
                                        </m:r>
                                      </m:e>
                                      <m:sup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95" y="2545003"/>
                <a:ext cx="7837210" cy="18565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2787829" y="761664"/>
                <a:ext cx="1464247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829" y="761664"/>
                <a:ext cx="146424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右中かっこ 1"/>
          <p:cNvSpPr/>
          <p:nvPr/>
        </p:nvSpPr>
        <p:spPr>
          <a:xfrm rot="5400000">
            <a:off x="5702055" y="3494039"/>
            <a:ext cx="316402" cy="2214563"/>
          </a:xfrm>
          <a:prstGeom prst="rightBrace">
            <a:avLst>
              <a:gd name="adj1" fmla="val 376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679837" y="750871"/>
                <a:ext cx="1963423" cy="7172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𝑊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l-GR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37" y="750871"/>
                <a:ext cx="1963423" cy="7172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右中かっこ 17"/>
          <p:cNvSpPr/>
          <p:nvPr/>
        </p:nvSpPr>
        <p:spPr>
          <a:xfrm rot="5400000">
            <a:off x="3330330" y="3494039"/>
            <a:ext cx="316402" cy="2214563"/>
          </a:xfrm>
          <a:prstGeom prst="rightBrace">
            <a:avLst>
              <a:gd name="adj1" fmla="val 3764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2528223" y="4593341"/>
                <a:ext cx="826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/2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223" y="4593341"/>
                <a:ext cx="826958" cy="461665"/>
              </a:xfrm>
              <a:prstGeom prst="rect">
                <a:avLst/>
              </a:prstGeom>
              <a:blipFill>
                <a:blip r:embed="rId6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/>
              <p:cNvSpPr/>
              <p:nvPr/>
            </p:nvSpPr>
            <p:spPr>
              <a:xfrm>
                <a:off x="5993607" y="4593341"/>
                <a:ext cx="8269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/2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24" name="正方形/長方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3607" y="4593341"/>
                <a:ext cx="826958" cy="461665"/>
              </a:xfrm>
              <a:prstGeom prst="rect">
                <a:avLst/>
              </a:prstGeom>
              <a:blipFill>
                <a:blip r:embed="rId7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直線矢印コネクタ 8"/>
          <p:cNvCxnSpPr/>
          <p:nvPr/>
        </p:nvCxnSpPr>
        <p:spPr>
          <a:xfrm flipH="1" flipV="1">
            <a:off x="4279827" y="1023274"/>
            <a:ext cx="4558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707919" y="85568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/>
              <a:t>で割り切れるように</a:t>
            </a:r>
          </a:p>
        </p:txBody>
      </p:sp>
      <p:cxnSp>
        <p:nvCxnSpPr>
          <p:cNvPr id="42" name="直線コネクタ 41"/>
          <p:cNvCxnSpPr/>
          <p:nvPr/>
        </p:nvCxnSpPr>
        <p:spPr>
          <a:xfrm>
            <a:off x="533695" y="5267420"/>
            <a:ext cx="82197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911404" y="5610573"/>
                <a:ext cx="69371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/>
                  <a:t>これをうまい具合に並べ替え、問題を縮小する</a:t>
                </a:r>
                <a:r>
                  <a:rPr lang="en-US" altLang="ja-JP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ja-JP" altLang="en-US" dirty="0"/>
                  <a:t>の</a:t>
                </a:r>
                <a:r>
                  <a:rPr lang="en-US" altLang="ja-JP" dirty="0"/>
                  <a:t>DFT</a:t>
                </a:r>
                <a:r>
                  <a:rPr lang="ja-JP" altLang="en-US" dirty="0"/>
                  <a:t>を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ja-JP" altLang="en-US" dirty="0"/>
                  <a:t>の</a:t>
                </a:r>
                <a:r>
                  <a:rPr lang="en-US" altLang="ja-JP" dirty="0"/>
                  <a:t>DFT</a:t>
                </a:r>
                <a:r>
                  <a:rPr lang="ja-JP" altLang="en-US" dirty="0"/>
                  <a:t>に</a:t>
                </a:r>
                <a:r>
                  <a:rPr lang="en-US" altLang="ja-JP" dirty="0"/>
                  <a:t>)</a:t>
                </a:r>
                <a:r>
                  <a:rPr lang="ja-JP" altLang="en-US" dirty="0"/>
                  <a:t>ことを繰り返す。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404" y="5610573"/>
                <a:ext cx="6937196" cy="646331"/>
              </a:xfrm>
              <a:prstGeom prst="rect">
                <a:avLst/>
              </a:prstGeom>
              <a:blipFill>
                <a:blip r:embed="rId8"/>
                <a:stretch>
                  <a:fillRect l="-791"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2744496" y="1586880"/>
                <a:ext cx="2453236" cy="7172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>
                            <m:f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l-GR" altLang="ja-JP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496" y="1586880"/>
                <a:ext cx="2453236" cy="7172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93616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角丸四角形 13"/>
          <p:cNvSpPr/>
          <p:nvPr/>
        </p:nvSpPr>
        <p:spPr>
          <a:xfrm>
            <a:off x="5546301" y="706635"/>
            <a:ext cx="3182764" cy="98572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FFT (4</a:t>
            </a:r>
            <a:r>
              <a:rPr lang="ja-JP" altLang="en-US" sz="3200" dirty="0"/>
              <a:t>点</a:t>
            </a:r>
            <a:r>
              <a:rPr lang="en-US" altLang="ja-JP" sz="3200" dirty="0"/>
              <a:t>FFT</a:t>
            </a:r>
            <a:r>
              <a:rPr lang="ja-JP" altLang="en-US" sz="3200" dirty="0" err="1"/>
              <a:t>での</a:t>
            </a:r>
            <a:r>
              <a:rPr lang="ja-JP" altLang="en-US" sz="3200" dirty="0"/>
              <a:t>説明</a:t>
            </a:r>
            <a:r>
              <a:rPr lang="en-US" altLang="ja-JP" sz="3200" dirty="0"/>
              <a:t>)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66505" y="852271"/>
                <a:ext cx="5311390" cy="1808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9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5" y="852271"/>
                <a:ext cx="5311390" cy="18088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5655851" y="839435"/>
                <a:ext cx="3073214" cy="411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l-GR" altLang="ja-JP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</m:t>
                      </m:r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51" y="839435"/>
                <a:ext cx="3073214" cy="4116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/>
              <p:nvPr/>
            </p:nvSpPr>
            <p:spPr>
              <a:xfrm>
                <a:off x="5655851" y="1251086"/>
                <a:ext cx="2803011" cy="410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l-GR" altLang="ja-JP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</m:sSup>
                      <m:r>
                        <a:rPr lang="en-US" altLang="ja-JP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</m:t>
                      </m:r>
                    </m:oMath>
                  </m:oMathPara>
                </a14:m>
                <a:endParaRPr lang="ja-JP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D2F258E-57F5-445D-A50C-985BAA009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851" y="1251086"/>
                <a:ext cx="2803011" cy="410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133180" y="2661164"/>
                <a:ext cx="5362237" cy="1808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0" y="2661164"/>
                <a:ext cx="5362237" cy="18088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133180" y="4470057"/>
                <a:ext cx="5362237" cy="18088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𝑊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ja-JP" sz="2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altLang="ja-JP" sz="28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𝑊</m:t>
                                    </m:r>
                                  </m:e>
                                  <m:sup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80" y="4470057"/>
                <a:ext cx="5362237" cy="18088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角丸四角形 28"/>
          <p:cNvSpPr/>
          <p:nvPr/>
        </p:nvSpPr>
        <p:spPr>
          <a:xfrm>
            <a:off x="3086753" y="4549286"/>
            <a:ext cx="1446682" cy="825217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1496279" y="4549286"/>
            <a:ext cx="1446682" cy="825217"/>
          </a:xfrm>
          <a:prstGeom prst="roundRect">
            <a:avLst/>
          </a:prstGeom>
          <a:noFill/>
          <a:ln w="190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1496279" y="5374503"/>
            <a:ext cx="1446682" cy="82521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2943161" y="5374503"/>
            <a:ext cx="1666473" cy="825217"/>
          </a:xfrm>
          <a:prstGeom prst="round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V="1">
            <a:off x="2773879" y="2692752"/>
            <a:ext cx="0" cy="1856534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496279" y="3557699"/>
            <a:ext cx="3113355" cy="0"/>
          </a:xfrm>
          <a:prstGeom prst="line">
            <a:avLst/>
          </a:prstGeom>
          <a:ln w="1905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2630506" y="4556903"/>
                <a:ext cx="2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506" y="4556903"/>
                <a:ext cx="286745" cy="369332"/>
              </a:xfrm>
              <a:prstGeom prst="rect">
                <a:avLst/>
              </a:prstGeom>
              <a:blipFill>
                <a:blip r:embed="rId7"/>
                <a:stretch>
                  <a:fillRect l="-23404" r="-19149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/>
              <p:cNvSpPr txBox="1"/>
              <p:nvPr/>
            </p:nvSpPr>
            <p:spPr>
              <a:xfrm>
                <a:off x="3574092" y="4531357"/>
                <a:ext cx="2867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39" name="テキスト ボックス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4092" y="4531357"/>
                <a:ext cx="286745" cy="369332"/>
              </a:xfrm>
              <a:prstGeom prst="rect">
                <a:avLst/>
              </a:prstGeom>
              <a:blipFill>
                <a:blip r:embed="rId8"/>
                <a:stretch>
                  <a:fillRect l="-21277" r="-21277" b="-49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/>
              <p:cNvSpPr txBox="1"/>
              <p:nvPr/>
            </p:nvSpPr>
            <p:spPr>
              <a:xfrm>
                <a:off x="2566674" y="6173513"/>
                <a:ext cx="2984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テキスト ボックス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6674" y="6173513"/>
                <a:ext cx="298415" cy="369332"/>
              </a:xfrm>
              <a:prstGeom prst="rect">
                <a:avLst/>
              </a:prstGeom>
              <a:blipFill>
                <a:blip r:embed="rId9"/>
                <a:stretch>
                  <a:fillRect l="-20408" r="-18367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/>
              <p:cNvSpPr txBox="1"/>
              <p:nvPr/>
            </p:nvSpPr>
            <p:spPr>
              <a:xfrm>
                <a:off x="3453641" y="6155584"/>
                <a:ext cx="52764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kumimoji="1" lang="en-US" altLang="ja-JP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ja-JP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641" y="6155584"/>
                <a:ext cx="527645" cy="369332"/>
              </a:xfrm>
              <a:prstGeom prst="rect">
                <a:avLst/>
              </a:prstGeom>
              <a:blipFill>
                <a:blip r:embed="rId10"/>
                <a:stretch>
                  <a:fillRect l="-1163" r="-10465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5530760" y="5605153"/>
                <a:ext cx="3496022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8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60" y="5605153"/>
                <a:ext cx="3496022" cy="10511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/>
              <p:nvPr/>
            </p:nvSpPr>
            <p:spPr>
              <a:xfrm>
                <a:off x="5546301" y="4619427"/>
                <a:ext cx="3496021" cy="1051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altLang="ja-JP" sz="2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28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ja-JP" sz="28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b="0" i="1" smtClean="0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altLang="ja-JP" sz="2800" i="1"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ja-JP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9E5A01E4-C1AF-4578-A146-9A40D302EF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301" y="4619427"/>
                <a:ext cx="3496021" cy="10511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左中かっこ 12"/>
          <p:cNvSpPr/>
          <p:nvPr/>
        </p:nvSpPr>
        <p:spPr>
          <a:xfrm>
            <a:off x="5444623" y="4531357"/>
            <a:ext cx="278073" cy="2065142"/>
          </a:xfrm>
          <a:prstGeom prst="leftBrace">
            <a:avLst>
              <a:gd name="adj1" fmla="val 63139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15617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483196" y="1268485"/>
            <a:ext cx="537262" cy="30630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3200" dirty="0"/>
              <a:t>FFT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4652283" y="1363735"/>
                <a:ext cx="548996" cy="28725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2283" y="1363735"/>
                <a:ext cx="548996" cy="28725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1483196" y="1268485"/>
                <a:ext cx="537262" cy="3087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96" y="1268485"/>
                <a:ext cx="537262" cy="30878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正方形/長方形 18"/>
          <p:cNvSpPr/>
          <p:nvPr/>
        </p:nvSpPr>
        <p:spPr>
          <a:xfrm>
            <a:off x="4098709" y="1268485"/>
            <a:ext cx="537262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4098709" y="2891503"/>
            <a:ext cx="537262" cy="144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020458" y="1439935"/>
            <a:ext cx="207825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2020458" y="1811410"/>
            <a:ext cx="207825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2020458" y="2182885"/>
            <a:ext cx="207825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2020458" y="2554360"/>
            <a:ext cx="2078251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020458" y="3059185"/>
            <a:ext cx="2078251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2020458" y="3430660"/>
            <a:ext cx="2078251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020458" y="3802135"/>
            <a:ext cx="2078251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2020458" y="4173610"/>
            <a:ext cx="2078251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2020458" y="1439935"/>
            <a:ext cx="2078251" cy="1619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 flipV="1">
            <a:off x="2020458" y="1811410"/>
            <a:ext cx="2078251" cy="1619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2020458" y="2184042"/>
            <a:ext cx="2078251" cy="1619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2020458" y="2554359"/>
            <a:ext cx="2078251" cy="16192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>
            <a:off x="2020458" y="1439935"/>
            <a:ext cx="2078251" cy="16192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2020458" y="1811410"/>
            <a:ext cx="2078251" cy="16192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2020458" y="2183976"/>
            <a:ext cx="2078251" cy="16192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2020458" y="2554360"/>
            <a:ext cx="2078251" cy="16192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正方形/長方形 38"/>
              <p:cNvSpPr/>
              <p:nvPr/>
            </p:nvSpPr>
            <p:spPr>
              <a:xfrm>
                <a:off x="3226825" y="1054509"/>
                <a:ext cx="912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25" y="1054509"/>
                <a:ext cx="912942" cy="369332"/>
              </a:xfrm>
              <a:prstGeom prst="rect">
                <a:avLst/>
              </a:prstGeom>
              <a:blipFill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正方形/長方形 44"/>
              <p:cNvSpPr/>
              <p:nvPr/>
            </p:nvSpPr>
            <p:spPr>
              <a:xfrm>
                <a:off x="3326183" y="2729662"/>
                <a:ext cx="912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5" name="正方形/長方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183" y="2729662"/>
                <a:ext cx="912942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左中かっこ 45"/>
          <p:cNvSpPr/>
          <p:nvPr/>
        </p:nvSpPr>
        <p:spPr>
          <a:xfrm rot="16200000">
            <a:off x="4574484" y="3825399"/>
            <a:ext cx="291535" cy="1437055"/>
          </a:xfrm>
          <a:prstGeom prst="leftBrace">
            <a:avLst>
              <a:gd name="adj1" fmla="val 468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00050" y="685177"/>
            <a:ext cx="176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８点</a:t>
            </a:r>
            <a:r>
              <a:rPr kumimoji="1" lang="en-US" altLang="ja-JP" dirty="0"/>
              <a:t>FFT</a:t>
            </a:r>
            <a:r>
              <a:rPr kumimoji="1" lang="ja-JP" altLang="en-US" dirty="0"/>
              <a:t>の場合</a:t>
            </a: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087233" y="4914241"/>
            <a:ext cx="354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</a:t>
            </a:r>
            <a:r>
              <a:rPr kumimoji="1" lang="ja-JP" altLang="en-US" dirty="0" err="1"/>
              <a:t>つの</a:t>
            </a:r>
            <a:r>
              <a:rPr kumimoji="1" lang="en-US" altLang="ja-JP" dirty="0"/>
              <a:t>4</a:t>
            </a:r>
            <a:r>
              <a:rPr kumimoji="1" lang="ja-JP" altLang="en-US" dirty="0"/>
              <a:t>点</a:t>
            </a:r>
            <a:r>
              <a:rPr lang="en-US" altLang="ja-JP" dirty="0"/>
              <a:t>FFT</a:t>
            </a:r>
            <a:r>
              <a:rPr lang="ja-JP" altLang="en-US" dirty="0"/>
              <a:t>を行い、</a:t>
            </a:r>
            <a:r>
              <a:rPr lang="en-US" altLang="ja-JP" dirty="0"/>
              <a:t>4</a:t>
            </a:r>
            <a:r>
              <a:rPr lang="ja-JP" altLang="en-US" dirty="0" err="1"/>
              <a:t>つの</a:t>
            </a:r>
            <a:r>
              <a:rPr lang="en-US" altLang="ja-JP" dirty="0"/>
              <a:t>2</a:t>
            </a:r>
            <a:r>
              <a:rPr lang="ja-JP" altLang="en-US" dirty="0"/>
              <a:t>点</a:t>
            </a:r>
            <a:r>
              <a:rPr lang="en-US" altLang="ja-JP" dirty="0"/>
              <a:t>FFT</a:t>
            </a:r>
            <a:r>
              <a:rPr lang="ja-JP" altLang="en-US" dirty="0"/>
              <a:t>に帰着できる。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3243960" y="1475417"/>
                <a:ext cx="916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960" y="1475417"/>
                <a:ext cx="916661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正方形/長方形 49"/>
              <p:cNvSpPr/>
              <p:nvPr/>
            </p:nvSpPr>
            <p:spPr>
              <a:xfrm>
                <a:off x="3226825" y="1864143"/>
                <a:ext cx="9166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0" name="正方形/長方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825" y="1864143"/>
                <a:ext cx="916661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/>
              <p:cNvSpPr/>
              <p:nvPr/>
            </p:nvSpPr>
            <p:spPr>
              <a:xfrm>
                <a:off x="3247680" y="2207749"/>
                <a:ext cx="921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1" name="正方形/長方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680" y="2207749"/>
                <a:ext cx="921983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3311695" y="3099979"/>
                <a:ext cx="9129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95" y="3099979"/>
                <a:ext cx="912942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/>
              <p:cNvSpPr/>
              <p:nvPr/>
            </p:nvSpPr>
            <p:spPr>
              <a:xfrm>
                <a:off x="3311695" y="3433349"/>
                <a:ext cx="921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3" name="正方形/長方形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95" y="3433349"/>
                <a:ext cx="921983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正方形/長方形 53"/>
              <p:cNvSpPr/>
              <p:nvPr/>
            </p:nvSpPr>
            <p:spPr>
              <a:xfrm>
                <a:off x="3311695" y="3840609"/>
                <a:ext cx="92198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altLang="ja-JP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4" name="正方形/長方形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695" y="3840609"/>
                <a:ext cx="921983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左中かっこ 54"/>
          <p:cNvSpPr/>
          <p:nvPr/>
        </p:nvSpPr>
        <p:spPr>
          <a:xfrm rot="16200000">
            <a:off x="4606304" y="2256852"/>
            <a:ext cx="589172" cy="6905073"/>
          </a:xfrm>
          <a:prstGeom prst="leftBrace">
            <a:avLst>
              <a:gd name="adj1" fmla="val 4680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/>
              <p:cNvSpPr txBox="1"/>
              <p:nvPr/>
            </p:nvSpPr>
            <p:spPr>
              <a:xfrm>
                <a:off x="2525257" y="6154263"/>
                <a:ext cx="563766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altLang="ja-JP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</m:sSup>
                  </m:oMath>
                </a14:m>
                <a:r>
                  <a:rPr lang="ja-JP" altLang="en-US" dirty="0"/>
                  <a:t>点</a:t>
                </a:r>
                <a:r>
                  <a:rPr lang="en-US" altLang="ja-JP" dirty="0"/>
                  <a:t>FFT</a:t>
                </a:r>
                <a:r>
                  <a:rPr lang="ja-JP" altLang="en-US" dirty="0"/>
                  <a:t>の場合、</a:t>
                </a:r>
                <a:r>
                  <a:rPr kumimoji="1" lang="ja-JP" altLang="en-US" dirty="0"/>
                  <a:t>段数は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kumimoji="1" lang="en-US" altLang="ja-JP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ja-JP" altLang="en-US" dirty="0"/>
                  <a:t>段となる。⇒演算数は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m:rPr>
                                <m:sty m:val="p"/>
                              </m:rPr>
                              <a:rPr lang="en-US" altLang="ja-JP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となる！</a:t>
                </a:r>
              </a:p>
            </p:txBody>
          </p:sp>
        </mc:Choice>
        <mc:Fallback xmlns="">
          <p:sp>
            <p:nvSpPr>
              <p:cNvPr id="56" name="テキスト ボックス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257" y="6154263"/>
                <a:ext cx="5637669" cy="646331"/>
              </a:xfrm>
              <a:prstGeom prst="rect">
                <a:avLst/>
              </a:prstGeom>
              <a:blipFill>
                <a:blip r:embed="rId12"/>
                <a:stretch>
                  <a:fillRect l="-865" t="-4717" b="-150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/>
          <p:cNvCxnSpPr/>
          <p:nvPr/>
        </p:nvCxnSpPr>
        <p:spPr>
          <a:xfrm flipH="1">
            <a:off x="2695575" y="1054509"/>
            <a:ext cx="85725" cy="3693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652685" y="76989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+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44" name="直線コネクタ 43"/>
          <p:cNvCxnSpPr/>
          <p:nvPr/>
        </p:nvCxnSpPr>
        <p:spPr>
          <a:xfrm flipH="1" flipV="1">
            <a:off x="2547055" y="4173610"/>
            <a:ext cx="76159" cy="31553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525257" y="4424873"/>
            <a:ext cx="285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70C0"/>
                </a:solidFill>
              </a:rPr>
              <a:t>-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2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0" y="583296"/>
            <a:ext cx="9144000" cy="1345092"/>
          </a:xfrm>
        </p:spPr>
        <p:txBody>
          <a:bodyPr>
            <a:normAutofit/>
          </a:bodyPr>
          <a:lstStyle/>
          <a:p>
            <a:r>
              <a:rPr lang="ja-JP" altLang="en-US" dirty="0"/>
              <a:t>時間／周波数領域の離散化のまとめ</a:t>
            </a:r>
          </a:p>
        </p:txBody>
      </p:sp>
    </p:spTree>
    <p:extLst>
      <p:ext uri="{BB962C8B-B14F-4D97-AF65-F5344CB8AC3E}">
        <p14:creationId xmlns:p14="http://schemas.microsoft.com/office/powerpoint/2010/main" val="457249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" name="グループ化 206"/>
          <p:cNvGrpSpPr/>
          <p:nvPr/>
        </p:nvGrpSpPr>
        <p:grpSpPr>
          <a:xfrm>
            <a:off x="1640810" y="5476114"/>
            <a:ext cx="688769" cy="687987"/>
            <a:chOff x="2726498" y="2711685"/>
            <a:chExt cx="688769" cy="687987"/>
          </a:xfrm>
        </p:grpSpPr>
        <p:sp>
          <p:nvSpPr>
            <p:cNvPr id="208" name="フリーフォーム 207"/>
            <p:cNvSpPr/>
            <p:nvPr/>
          </p:nvSpPr>
          <p:spPr>
            <a:xfrm>
              <a:off x="2726498" y="2711685"/>
              <a:ext cx="688769" cy="687987"/>
            </a:xfrm>
            <a:custGeom>
              <a:avLst/>
              <a:gdLst>
                <a:gd name="connsiteX0" fmla="*/ 0 w 688769"/>
                <a:gd name="connsiteY0" fmla="*/ 342707 h 687987"/>
                <a:gd name="connsiteX1" fmla="*/ 154379 w 688769"/>
                <a:gd name="connsiteY1" fmla="*/ 10198 h 687987"/>
                <a:gd name="connsiteX2" fmla="*/ 320634 w 688769"/>
                <a:gd name="connsiteY2" fmla="*/ 687091 h 687987"/>
                <a:gd name="connsiteX3" fmla="*/ 439387 w 688769"/>
                <a:gd name="connsiteY3" fmla="*/ 164577 h 687987"/>
                <a:gd name="connsiteX4" fmla="*/ 581891 w 688769"/>
                <a:gd name="connsiteY4" fmla="*/ 615839 h 687987"/>
                <a:gd name="connsiteX5" fmla="*/ 688769 w 688769"/>
                <a:gd name="connsiteY5" fmla="*/ 354582 h 6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769" h="687987">
                  <a:moveTo>
                    <a:pt x="0" y="342707"/>
                  </a:moveTo>
                  <a:cubicBezTo>
                    <a:pt x="50470" y="147754"/>
                    <a:pt x="100940" y="-47199"/>
                    <a:pt x="154379" y="10198"/>
                  </a:cubicBezTo>
                  <a:cubicBezTo>
                    <a:pt x="207818" y="67595"/>
                    <a:pt x="273133" y="661361"/>
                    <a:pt x="320634" y="687091"/>
                  </a:cubicBezTo>
                  <a:cubicBezTo>
                    <a:pt x="368135" y="712821"/>
                    <a:pt x="395844" y="176452"/>
                    <a:pt x="439387" y="164577"/>
                  </a:cubicBezTo>
                  <a:cubicBezTo>
                    <a:pt x="482930" y="152702"/>
                    <a:pt x="540327" y="584172"/>
                    <a:pt x="581891" y="615839"/>
                  </a:cubicBezTo>
                  <a:cubicBezTo>
                    <a:pt x="623455" y="647507"/>
                    <a:pt x="656112" y="501044"/>
                    <a:pt x="688769" y="354582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9" name="直線矢印コネクタ 208"/>
            <p:cNvCxnSpPr/>
            <p:nvPr/>
          </p:nvCxnSpPr>
          <p:spPr>
            <a:xfrm>
              <a:off x="3075199" y="3054392"/>
              <a:ext cx="0" cy="217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直線矢印コネクタ 209"/>
            <p:cNvCxnSpPr/>
            <p:nvPr/>
          </p:nvCxnSpPr>
          <p:spPr>
            <a:xfrm flipV="1">
              <a:off x="2908735" y="2843213"/>
              <a:ext cx="0" cy="211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直線矢印コネクタ 210"/>
            <p:cNvCxnSpPr/>
            <p:nvPr/>
          </p:nvCxnSpPr>
          <p:spPr>
            <a:xfrm flipV="1">
              <a:off x="2825503" y="2736526"/>
              <a:ext cx="0" cy="317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直線矢印コネクタ 211"/>
            <p:cNvCxnSpPr/>
            <p:nvPr/>
          </p:nvCxnSpPr>
          <p:spPr>
            <a:xfrm flipV="1">
              <a:off x="2742271" y="2915891"/>
              <a:ext cx="0" cy="1385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直線矢印コネクタ 212"/>
            <p:cNvCxnSpPr>
              <a:endCxn id="208" idx="3"/>
            </p:cNvCxnSpPr>
            <p:nvPr/>
          </p:nvCxnSpPr>
          <p:spPr>
            <a:xfrm flipV="1">
              <a:off x="3158431" y="2876262"/>
              <a:ext cx="0" cy="178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直線矢印コネクタ 213"/>
            <p:cNvCxnSpPr/>
            <p:nvPr/>
          </p:nvCxnSpPr>
          <p:spPr>
            <a:xfrm>
              <a:off x="3241663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直線矢印コネクタ 214"/>
            <p:cNvCxnSpPr/>
            <p:nvPr/>
          </p:nvCxnSpPr>
          <p:spPr>
            <a:xfrm>
              <a:off x="3324895" y="3054392"/>
              <a:ext cx="0" cy="2936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直線矢印コネクタ 215"/>
            <p:cNvCxnSpPr/>
            <p:nvPr/>
          </p:nvCxnSpPr>
          <p:spPr>
            <a:xfrm>
              <a:off x="3408124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直線矢印コネクタ 216"/>
            <p:cNvCxnSpPr/>
            <p:nvPr/>
          </p:nvCxnSpPr>
          <p:spPr>
            <a:xfrm>
              <a:off x="2991967" y="3054390"/>
              <a:ext cx="0" cy="146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8" name="グループ化 217"/>
          <p:cNvGrpSpPr/>
          <p:nvPr/>
        </p:nvGrpSpPr>
        <p:grpSpPr>
          <a:xfrm>
            <a:off x="2721460" y="5476114"/>
            <a:ext cx="688769" cy="687987"/>
            <a:chOff x="2726498" y="2711685"/>
            <a:chExt cx="688769" cy="687987"/>
          </a:xfrm>
        </p:grpSpPr>
        <p:sp>
          <p:nvSpPr>
            <p:cNvPr id="219" name="フリーフォーム 218"/>
            <p:cNvSpPr/>
            <p:nvPr/>
          </p:nvSpPr>
          <p:spPr>
            <a:xfrm>
              <a:off x="2726498" y="2711685"/>
              <a:ext cx="688769" cy="687987"/>
            </a:xfrm>
            <a:custGeom>
              <a:avLst/>
              <a:gdLst>
                <a:gd name="connsiteX0" fmla="*/ 0 w 688769"/>
                <a:gd name="connsiteY0" fmla="*/ 342707 h 687987"/>
                <a:gd name="connsiteX1" fmla="*/ 154379 w 688769"/>
                <a:gd name="connsiteY1" fmla="*/ 10198 h 687987"/>
                <a:gd name="connsiteX2" fmla="*/ 320634 w 688769"/>
                <a:gd name="connsiteY2" fmla="*/ 687091 h 687987"/>
                <a:gd name="connsiteX3" fmla="*/ 439387 w 688769"/>
                <a:gd name="connsiteY3" fmla="*/ 164577 h 687987"/>
                <a:gd name="connsiteX4" fmla="*/ 581891 w 688769"/>
                <a:gd name="connsiteY4" fmla="*/ 615839 h 687987"/>
                <a:gd name="connsiteX5" fmla="*/ 688769 w 688769"/>
                <a:gd name="connsiteY5" fmla="*/ 354582 h 6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769" h="687987">
                  <a:moveTo>
                    <a:pt x="0" y="342707"/>
                  </a:moveTo>
                  <a:cubicBezTo>
                    <a:pt x="50470" y="147754"/>
                    <a:pt x="100940" y="-47199"/>
                    <a:pt x="154379" y="10198"/>
                  </a:cubicBezTo>
                  <a:cubicBezTo>
                    <a:pt x="207818" y="67595"/>
                    <a:pt x="273133" y="661361"/>
                    <a:pt x="320634" y="687091"/>
                  </a:cubicBezTo>
                  <a:cubicBezTo>
                    <a:pt x="368135" y="712821"/>
                    <a:pt x="395844" y="176452"/>
                    <a:pt x="439387" y="164577"/>
                  </a:cubicBezTo>
                  <a:cubicBezTo>
                    <a:pt x="482930" y="152702"/>
                    <a:pt x="540327" y="584172"/>
                    <a:pt x="581891" y="615839"/>
                  </a:cubicBezTo>
                  <a:cubicBezTo>
                    <a:pt x="623455" y="647507"/>
                    <a:pt x="656112" y="501044"/>
                    <a:pt x="688769" y="354582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20" name="直線矢印コネクタ 219"/>
            <p:cNvCxnSpPr/>
            <p:nvPr/>
          </p:nvCxnSpPr>
          <p:spPr>
            <a:xfrm>
              <a:off x="3075199" y="3054392"/>
              <a:ext cx="0" cy="217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直線矢印コネクタ 220"/>
            <p:cNvCxnSpPr/>
            <p:nvPr/>
          </p:nvCxnSpPr>
          <p:spPr>
            <a:xfrm flipV="1">
              <a:off x="2908735" y="2843213"/>
              <a:ext cx="0" cy="211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直線矢印コネクタ 221"/>
            <p:cNvCxnSpPr/>
            <p:nvPr/>
          </p:nvCxnSpPr>
          <p:spPr>
            <a:xfrm flipV="1">
              <a:off x="2825503" y="2736526"/>
              <a:ext cx="0" cy="317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直線矢印コネクタ 222"/>
            <p:cNvCxnSpPr/>
            <p:nvPr/>
          </p:nvCxnSpPr>
          <p:spPr>
            <a:xfrm flipV="1">
              <a:off x="2742271" y="2915891"/>
              <a:ext cx="0" cy="1385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直線矢印コネクタ 223"/>
            <p:cNvCxnSpPr>
              <a:endCxn id="219" idx="3"/>
            </p:cNvCxnSpPr>
            <p:nvPr/>
          </p:nvCxnSpPr>
          <p:spPr>
            <a:xfrm flipV="1">
              <a:off x="3158431" y="2876262"/>
              <a:ext cx="0" cy="178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直線矢印コネクタ 224"/>
            <p:cNvCxnSpPr/>
            <p:nvPr/>
          </p:nvCxnSpPr>
          <p:spPr>
            <a:xfrm>
              <a:off x="3241663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直線矢印コネクタ 225"/>
            <p:cNvCxnSpPr/>
            <p:nvPr/>
          </p:nvCxnSpPr>
          <p:spPr>
            <a:xfrm>
              <a:off x="3324895" y="3054392"/>
              <a:ext cx="0" cy="2936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直線矢印コネクタ 226"/>
            <p:cNvCxnSpPr/>
            <p:nvPr/>
          </p:nvCxnSpPr>
          <p:spPr>
            <a:xfrm>
              <a:off x="3408124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直線矢印コネクタ 227"/>
            <p:cNvCxnSpPr/>
            <p:nvPr/>
          </p:nvCxnSpPr>
          <p:spPr>
            <a:xfrm>
              <a:off x="2991967" y="3054390"/>
              <a:ext cx="0" cy="146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グループ化 228"/>
          <p:cNvGrpSpPr/>
          <p:nvPr/>
        </p:nvGrpSpPr>
        <p:grpSpPr>
          <a:xfrm>
            <a:off x="3802111" y="5476114"/>
            <a:ext cx="688769" cy="687987"/>
            <a:chOff x="2726498" y="2711685"/>
            <a:chExt cx="688769" cy="687987"/>
          </a:xfrm>
        </p:grpSpPr>
        <p:sp>
          <p:nvSpPr>
            <p:cNvPr id="230" name="フリーフォーム 229"/>
            <p:cNvSpPr/>
            <p:nvPr/>
          </p:nvSpPr>
          <p:spPr>
            <a:xfrm>
              <a:off x="2726498" y="2711685"/>
              <a:ext cx="688769" cy="687987"/>
            </a:xfrm>
            <a:custGeom>
              <a:avLst/>
              <a:gdLst>
                <a:gd name="connsiteX0" fmla="*/ 0 w 688769"/>
                <a:gd name="connsiteY0" fmla="*/ 342707 h 687987"/>
                <a:gd name="connsiteX1" fmla="*/ 154379 w 688769"/>
                <a:gd name="connsiteY1" fmla="*/ 10198 h 687987"/>
                <a:gd name="connsiteX2" fmla="*/ 320634 w 688769"/>
                <a:gd name="connsiteY2" fmla="*/ 687091 h 687987"/>
                <a:gd name="connsiteX3" fmla="*/ 439387 w 688769"/>
                <a:gd name="connsiteY3" fmla="*/ 164577 h 687987"/>
                <a:gd name="connsiteX4" fmla="*/ 581891 w 688769"/>
                <a:gd name="connsiteY4" fmla="*/ 615839 h 687987"/>
                <a:gd name="connsiteX5" fmla="*/ 688769 w 688769"/>
                <a:gd name="connsiteY5" fmla="*/ 354582 h 6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769" h="687987">
                  <a:moveTo>
                    <a:pt x="0" y="342707"/>
                  </a:moveTo>
                  <a:cubicBezTo>
                    <a:pt x="50470" y="147754"/>
                    <a:pt x="100940" y="-47199"/>
                    <a:pt x="154379" y="10198"/>
                  </a:cubicBezTo>
                  <a:cubicBezTo>
                    <a:pt x="207818" y="67595"/>
                    <a:pt x="273133" y="661361"/>
                    <a:pt x="320634" y="687091"/>
                  </a:cubicBezTo>
                  <a:cubicBezTo>
                    <a:pt x="368135" y="712821"/>
                    <a:pt x="395844" y="176452"/>
                    <a:pt x="439387" y="164577"/>
                  </a:cubicBezTo>
                  <a:cubicBezTo>
                    <a:pt x="482930" y="152702"/>
                    <a:pt x="540327" y="584172"/>
                    <a:pt x="581891" y="615839"/>
                  </a:cubicBezTo>
                  <a:cubicBezTo>
                    <a:pt x="623455" y="647507"/>
                    <a:pt x="656112" y="501044"/>
                    <a:pt x="688769" y="354582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31" name="直線矢印コネクタ 230"/>
            <p:cNvCxnSpPr/>
            <p:nvPr/>
          </p:nvCxnSpPr>
          <p:spPr>
            <a:xfrm>
              <a:off x="3075199" y="3054392"/>
              <a:ext cx="0" cy="217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直線矢印コネクタ 231"/>
            <p:cNvCxnSpPr/>
            <p:nvPr/>
          </p:nvCxnSpPr>
          <p:spPr>
            <a:xfrm flipV="1">
              <a:off x="2908735" y="2843213"/>
              <a:ext cx="0" cy="211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直線矢印コネクタ 232"/>
            <p:cNvCxnSpPr/>
            <p:nvPr/>
          </p:nvCxnSpPr>
          <p:spPr>
            <a:xfrm flipV="1">
              <a:off x="2825503" y="2736526"/>
              <a:ext cx="0" cy="317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直線矢印コネクタ 233"/>
            <p:cNvCxnSpPr/>
            <p:nvPr/>
          </p:nvCxnSpPr>
          <p:spPr>
            <a:xfrm flipV="1">
              <a:off x="2742271" y="2915891"/>
              <a:ext cx="0" cy="1385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直線矢印コネクタ 234"/>
            <p:cNvCxnSpPr>
              <a:endCxn id="230" idx="3"/>
            </p:cNvCxnSpPr>
            <p:nvPr/>
          </p:nvCxnSpPr>
          <p:spPr>
            <a:xfrm flipV="1">
              <a:off x="3158431" y="2876262"/>
              <a:ext cx="0" cy="178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直線矢印コネクタ 235"/>
            <p:cNvCxnSpPr/>
            <p:nvPr/>
          </p:nvCxnSpPr>
          <p:spPr>
            <a:xfrm>
              <a:off x="3241663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直線矢印コネクタ 236"/>
            <p:cNvCxnSpPr/>
            <p:nvPr/>
          </p:nvCxnSpPr>
          <p:spPr>
            <a:xfrm>
              <a:off x="3324895" y="3054392"/>
              <a:ext cx="0" cy="2936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直線矢印コネクタ 237"/>
            <p:cNvCxnSpPr/>
            <p:nvPr/>
          </p:nvCxnSpPr>
          <p:spPr>
            <a:xfrm>
              <a:off x="3408124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直線矢印コネクタ 238"/>
            <p:cNvCxnSpPr/>
            <p:nvPr/>
          </p:nvCxnSpPr>
          <p:spPr>
            <a:xfrm>
              <a:off x="2991967" y="3054390"/>
              <a:ext cx="0" cy="146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64" name="グループ化 15363"/>
          <p:cNvGrpSpPr/>
          <p:nvPr/>
        </p:nvGrpSpPr>
        <p:grpSpPr>
          <a:xfrm>
            <a:off x="6069477" y="5410254"/>
            <a:ext cx="799907" cy="822783"/>
            <a:chOff x="6083973" y="5675138"/>
            <a:chExt cx="799907" cy="822783"/>
          </a:xfrm>
        </p:grpSpPr>
        <p:sp>
          <p:nvSpPr>
            <p:cNvPr id="112" name="円弧 111"/>
            <p:cNvSpPr/>
            <p:nvPr/>
          </p:nvSpPr>
          <p:spPr>
            <a:xfrm>
              <a:off x="6083973" y="5698014"/>
              <a:ext cx="799907" cy="799907"/>
            </a:xfrm>
            <a:prstGeom prst="arc">
              <a:avLst>
                <a:gd name="adj1" fmla="val 10806619"/>
                <a:gd name="adj2" fmla="val 0"/>
              </a:avLst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5363" name="グループ化 15362"/>
            <p:cNvGrpSpPr/>
            <p:nvPr/>
          </p:nvGrpSpPr>
          <p:grpSpPr>
            <a:xfrm>
              <a:off x="6145790" y="5675138"/>
              <a:ext cx="676274" cy="417879"/>
              <a:chOff x="6145790" y="5680090"/>
              <a:chExt cx="676274" cy="417879"/>
            </a:xfrm>
          </p:grpSpPr>
          <p:cxnSp>
            <p:nvCxnSpPr>
              <p:cNvPr id="118" name="直線矢印コネクタ 117"/>
              <p:cNvCxnSpPr/>
              <p:nvPr/>
            </p:nvCxnSpPr>
            <p:spPr>
              <a:xfrm flipV="1">
                <a:off x="6483927" y="5680090"/>
                <a:ext cx="0" cy="4178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グループ化 118"/>
              <p:cNvGrpSpPr/>
              <p:nvPr/>
            </p:nvGrpSpPr>
            <p:grpSpPr>
              <a:xfrm>
                <a:off x="6145790" y="5698014"/>
                <a:ext cx="253602" cy="399955"/>
                <a:chOff x="6145790" y="2580197"/>
                <a:chExt cx="253602" cy="399955"/>
              </a:xfrm>
            </p:grpSpPr>
            <p:cxnSp>
              <p:nvCxnSpPr>
                <p:cNvPr id="120" name="直線矢印コネクタ 119"/>
                <p:cNvCxnSpPr/>
                <p:nvPr/>
              </p:nvCxnSpPr>
              <p:spPr>
                <a:xfrm flipV="1">
                  <a:off x="6399392" y="2580197"/>
                  <a:ext cx="0" cy="39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線矢印コネクタ 120"/>
                <p:cNvCxnSpPr/>
                <p:nvPr/>
              </p:nvCxnSpPr>
              <p:spPr>
                <a:xfrm flipV="1">
                  <a:off x="6314858" y="2602706"/>
                  <a:ext cx="0" cy="377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線矢印コネクタ 121"/>
                <p:cNvCxnSpPr/>
                <p:nvPr/>
              </p:nvCxnSpPr>
              <p:spPr>
                <a:xfrm flipV="1">
                  <a:off x="6230324" y="2664619"/>
                  <a:ext cx="0" cy="3155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線矢印コネクタ 122"/>
                <p:cNvCxnSpPr/>
                <p:nvPr/>
              </p:nvCxnSpPr>
              <p:spPr>
                <a:xfrm flipV="1">
                  <a:off x="6145790" y="2762250"/>
                  <a:ext cx="0" cy="2179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4" name="グループ化 123"/>
              <p:cNvGrpSpPr/>
              <p:nvPr/>
            </p:nvGrpSpPr>
            <p:grpSpPr>
              <a:xfrm flipH="1">
                <a:off x="6568462" y="5698014"/>
                <a:ext cx="253602" cy="399955"/>
                <a:chOff x="6145790" y="2580197"/>
                <a:chExt cx="253602" cy="399955"/>
              </a:xfrm>
            </p:grpSpPr>
            <p:cxnSp>
              <p:nvCxnSpPr>
                <p:cNvPr id="125" name="直線矢印コネクタ 124"/>
                <p:cNvCxnSpPr/>
                <p:nvPr/>
              </p:nvCxnSpPr>
              <p:spPr>
                <a:xfrm flipV="1">
                  <a:off x="6399392" y="2580197"/>
                  <a:ext cx="0" cy="39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直線矢印コネクタ 125"/>
                <p:cNvCxnSpPr/>
                <p:nvPr/>
              </p:nvCxnSpPr>
              <p:spPr>
                <a:xfrm flipV="1">
                  <a:off x="6314858" y="2602706"/>
                  <a:ext cx="0" cy="377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線矢印コネクタ 126"/>
                <p:cNvCxnSpPr/>
                <p:nvPr/>
              </p:nvCxnSpPr>
              <p:spPr>
                <a:xfrm flipV="1">
                  <a:off x="6230324" y="2664619"/>
                  <a:ext cx="0" cy="3155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線矢印コネクタ 127"/>
                <p:cNvCxnSpPr/>
                <p:nvPr/>
              </p:nvCxnSpPr>
              <p:spPr>
                <a:xfrm flipV="1">
                  <a:off x="6145790" y="2762250"/>
                  <a:ext cx="0" cy="2179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67" name="グループ化 166"/>
          <p:cNvGrpSpPr/>
          <p:nvPr/>
        </p:nvGrpSpPr>
        <p:grpSpPr>
          <a:xfrm>
            <a:off x="5013357" y="5410254"/>
            <a:ext cx="799907" cy="822783"/>
            <a:chOff x="6083973" y="5675138"/>
            <a:chExt cx="799907" cy="822783"/>
          </a:xfrm>
        </p:grpSpPr>
        <p:sp>
          <p:nvSpPr>
            <p:cNvPr id="168" name="円弧 167"/>
            <p:cNvSpPr/>
            <p:nvPr/>
          </p:nvSpPr>
          <p:spPr>
            <a:xfrm>
              <a:off x="6083973" y="5698014"/>
              <a:ext cx="799907" cy="799907"/>
            </a:xfrm>
            <a:prstGeom prst="arc">
              <a:avLst>
                <a:gd name="adj1" fmla="val 10806619"/>
                <a:gd name="adj2" fmla="val 0"/>
              </a:avLst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69" name="グループ化 168"/>
            <p:cNvGrpSpPr/>
            <p:nvPr/>
          </p:nvGrpSpPr>
          <p:grpSpPr>
            <a:xfrm>
              <a:off x="6145790" y="5675138"/>
              <a:ext cx="676274" cy="417879"/>
              <a:chOff x="6145790" y="5680090"/>
              <a:chExt cx="676274" cy="417879"/>
            </a:xfrm>
          </p:grpSpPr>
          <p:cxnSp>
            <p:nvCxnSpPr>
              <p:cNvPr id="170" name="直線矢印コネクタ 169"/>
              <p:cNvCxnSpPr/>
              <p:nvPr/>
            </p:nvCxnSpPr>
            <p:spPr>
              <a:xfrm flipV="1">
                <a:off x="6483927" y="5680090"/>
                <a:ext cx="0" cy="4178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1" name="グループ化 170"/>
              <p:cNvGrpSpPr/>
              <p:nvPr/>
            </p:nvGrpSpPr>
            <p:grpSpPr>
              <a:xfrm>
                <a:off x="6145790" y="5698014"/>
                <a:ext cx="253602" cy="399955"/>
                <a:chOff x="6145790" y="2580197"/>
                <a:chExt cx="253602" cy="399955"/>
              </a:xfrm>
            </p:grpSpPr>
            <p:cxnSp>
              <p:nvCxnSpPr>
                <p:cNvPr id="177" name="直線矢印コネクタ 176"/>
                <p:cNvCxnSpPr/>
                <p:nvPr/>
              </p:nvCxnSpPr>
              <p:spPr>
                <a:xfrm flipV="1">
                  <a:off x="6399392" y="2580197"/>
                  <a:ext cx="0" cy="39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直線矢印コネクタ 177"/>
                <p:cNvCxnSpPr/>
                <p:nvPr/>
              </p:nvCxnSpPr>
              <p:spPr>
                <a:xfrm flipV="1">
                  <a:off x="6314858" y="2602706"/>
                  <a:ext cx="0" cy="377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直線矢印コネクタ 178"/>
                <p:cNvCxnSpPr/>
                <p:nvPr/>
              </p:nvCxnSpPr>
              <p:spPr>
                <a:xfrm flipV="1">
                  <a:off x="6230324" y="2664619"/>
                  <a:ext cx="0" cy="3155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直線矢印コネクタ 179"/>
                <p:cNvCxnSpPr/>
                <p:nvPr/>
              </p:nvCxnSpPr>
              <p:spPr>
                <a:xfrm flipV="1">
                  <a:off x="6145790" y="2762250"/>
                  <a:ext cx="0" cy="2179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グループ化 171"/>
              <p:cNvGrpSpPr/>
              <p:nvPr/>
            </p:nvGrpSpPr>
            <p:grpSpPr>
              <a:xfrm flipH="1">
                <a:off x="6568462" y="5698014"/>
                <a:ext cx="253602" cy="399955"/>
                <a:chOff x="6145790" y="2580197"/>
                <a:chExt cx="253602" cy="399955"/>
              </a:xfrm>
            </p:grpSpPr>
            <p:cxnSp>
              <p:nvCxnSpPr>
                <p:cNvPr id="173" name="直線矢印コネクタ 172"/>
                <p:cNvCxnSpPr/>
                <p:nvPr/>
              </p:nvCxnSpPr>
              <p:spPr>
                <a:xfrm flipV="1">
                  <a:off x="6399392" y="2580197"/>
                  <a:ext cx="0" cy="39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線矢印コネクタ 173"/>
                <p:cNvCxnSpPr/>
                <p:nvPr/>
              </p:nvCxnSpPr>
              <p:spPr>
                <a:xfrm flipV="1">
                  <a:off x="6314858" y="2602706"/>
                  <a:ext cx="0" cy="377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線矢印コネクタ 174"/>
                <p:cNvCxnSpPr/>
                <p:nvPr/>
              </p:nvCxnSpPr>
              <p:spPr>
                <a:xfrm flipV="1">
                  <a:off x="6230324" y="2664619"/>
                  <a:ext cx="0" cy="3155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線矢印コネクタ 175"/>
                <p:cNvCxnSpPr/>
                <p:nvPr/>
              </p:nvCxnSpPr>
              <p:spPr>
                <a:xfrm flipV="1">
                  <a:off x="6145790" y="2762250"/>
                  <a:ext cx="0" cy="2179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81" name="グループ化 180"/>
          <p:cNvGrpSpPr/>
          <p:nvPr/>
        </p:nvGrpSpPr>
        <p:grpSpPr>
          <a:xfrm>
            <a:off x="7137344" y="5410254"/>
            <a:ext cx="799907" cy="822783"/>
            <a:chOff x="6083973" y="5675138"/>
            <a:chExt cx="799907" cy="822783"/>
          </a:xfrm>
        </p:grpSpPr>
        <p:sp>
          <p:nvSpPr>
            <p:cNvPr id="182" name="円弧 181"/>
            <p:cNvSpPr/>
            <p:nvPr/>
          </p:nvSpPr>
          <p:spPr>
            <a:xfrm>
              <a:off x="6083973" y="5698014"/>
              <a:ext cx="799907" cy="799907"/>
            </a:xfrm>
            <a:prstGeom prst="arc">
              <a:avLst>
                <a:gd name="adj1" fmla="val 10806619"/>
                <a:gd name="adj2" fmla="val 0"/>
              </a:avLst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3" name="グループ化 182"/>
            <p:cNvGrpSpPr/>
            <p:nvPr/>
          </p:nvGrpSpPr>
          <p:grpSpPr>
            <a:xfrm>
              <a:off x="6145790" y="5675138"/>
              <a:ext cx="676274" cy="417879"/>
              <a:chOff x="6145790" y="5680090"/>
              <a:chExt cx="676274" cy="417879"/>
            </a:xfrm>
          </p:grpSpPr>
          <p:cxnSp>
            <p:nvCxnSpPr>
              <p:cNvPr id="184" name="直線矢印コネクタ 183"/>
              <p:cNvCxnSpPr/>
              <p:nvPr/>
            </p:nvCxnSpPr>
            <p:spPr>
              <a:xfrm flipV="1">
                <a:off x="6483927" y="5680090"/>
                <a:ext cx="0" cy="4178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グループ化 184"/>
              <p:cNvGrpSpPr/>
              <p:nvPr/>
            </p:nvGrpSpPr>
            <p:grpSpPr>
              <a:xfrm>
                <a:off x="6145790" y="5698014"/>
                <a:ext cx="253602" cy="399955"/>
                <a:chOff x="6145790" y="2580197"/>
                <a:chExt cx="253602" cy="399955"/>
              </a:xfrm>
            </p:grpSpPr>
            <p:cxnSp>
              <p:nvCxnSpPr>
                <p:cNvPr id="191" name="直線矢印コネクタ 190"/>
                <p:cNvCxnSpPr/>
                <p:nvPr/>
              </p:nvCxnSpPr>
              <p:spPr>
                <a:xfrm flipV="1">
                  <a:off x="6399392" y="2580197"/>
                  <a:ext cx="0" cy="39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線矢印コネクタ 191"/>
                <p:cNvCxnSpPr/>
                <p:nvPr/>
              </p:nvCxnSpPr>
              <p:spPr>
                <a:xfrm flipV="1">
                  <a:off x="6314858" y="2602706"/>
                  <a:ext cx="0" cy="377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線矢印コネクタ 192"/>
                <p:cNvCxnSpPr/>
                <p:nvPr/>
              </p:nvCxnSpPr>
              <p:spPr>
                <a:xfrm flipV="1">
                  <a:off x="6230324" y="2664619"/>
                  <a:ext cx="0" cy="3155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線矢印コネクタ 193"/>
                <p:cNvCxnSpPr/>
                <p:nvPr/>
              </p:nvCxnSpPr>
              <p:spPr>
                <a:xfrm flipV="1">
                  <a:off x="6145790" y="2762250"/>
                  <a:ext cx="0" cy="2179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6" name="グループ化 185"/>
              <p:cNvGrpSpPr/>
              <p:nvPr/>
            </p:nvGrpSpPr>
            <p:grpSpPr>
              <a:xfrm flipH="1">
                <a:off x="6568462" y="5698014"/>
                <a:ext cx="253602" cy="399955"/>
                <a:chOff x="6145790" y="2580197"/>
                <a:chExt cx="253602" cy="399955"/>
              </a:xfrm>
            </p:grpSpPr>
            <p:cxnSp>
              <p:nvCxnSpPr>
                <p:cNvPr id="187" name="直線矢印コネクタ 186"/>
                <p:cNvCxnSpPr/>
                <p:nvPr/>
              </p:nvCxnSpPr>
              <p:spPr>
                <a:xfrm flipV="1">
                  <a:off x="6399392" y="2580197"/>
                  <a:ext cx="0" cy="399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直線矢印コネクタ 187"/>
                <p:cNvCxnSpPr/>
                <p:nvPr/>
              </p:nvCxnSpPr>
              <p:spPr>
                <a:xfrm flipV="1">
                  <a:off x="6314858" y="2602706"/>
                  <a:ext cx="0" cy="37744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直線矢印コネクタ 188"/>
                <p:cNvCxnSpPr/>
                <p:nvPr/>
              </p:nvCxnSpPr>
              <p:spPr>
                <a:xfrm flipV="1">
                  <a:off x="6230324" y="2664619"/>
                  <a:ext cx="0" cy="31553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直線矢印コネクタ 189"/>
                <p:cNvCxnSpPr/>
                <p:nvPr/>
              </p:nvCxnSpPr>
              <p:spPr>
                <a:xfrm flipV="1">
                  <a:off x="6145790" y="2762250"/>
                  <a:ext cx="0" cy="217902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円弧 65"/>
          <p:cNvSpPr/>
          <p:nvPr/>
        </p:nvSpPr>
        <p:spPr>
          <a:xfrm>
            <a:off x="6081223" y="2389555"/>
            <a:ext cx="799907" cy="799907"/>
          </a:xfrm>
          <a:prstGeom prst="arc">
            <a:avLst>
              <a:gd name="adj1" fmla="val 1080661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円弧 78"/>
          <p:cNvSpPr/>
          <p:nvPr/>
        </p:nvSpPr>
        <p:spPr>
          <a:xfrm>
            <a:off x="5025103" y="2389555"/>
            <a:ext cx="799907" cy="799907"/>
          </a:xfrm>
          <a:prstGeom prst="arc">
            <a:avLst>
              <a:gd name="adj1" fmla="val 1080661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円弧 79"/>
          <p:cNvSpPr/>
          <p:nvPr/>
        </p:nvSpPr>
        <p:spPr>
          <a:xfrm>
            <a:off x="7137344" y="2389555"/>
            <a:ext cx="799907" cy="799907"/>
          </a:xfrm>
          <a:prstGeom prst="arc">
            <a:avLst>
              <a:gd name="adj1" fmla="val 1080661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弧 7"/>
          <p:cNvSpPr/>
          <p:nvPr/>
        </p:nvSpPr>
        <p:spPr>
          <a:xfrm>
            <a:off x="6069477" y="980513"/>
            <a:ext cx="799907" cy="799907"/>
          </a:xfrm>
          <a:prstGeom prst="arc">
            <a:avLst>
              <a:gd name="adj1" fmla="val 10806619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連続と離散</a:t>
            </a: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1738227" y="1380466"/>
            <a:ext cx="2636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flipV="1">
            <a:off x="3056387" y="661219"/>
            <a:ext cx="0" cy="1229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5151271" y="1380467"/>
            <a:ext cx="2636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V="1">
            <a:off x="6469431" y="782866"/>
            <a:ext cx="0" cy="110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フリーフォーム 6"/>
          <p:cNvSpPr/>
          <p:nvPr/>
        </p:nvSpPr>
        <p:spPr>
          <a:xfrm>
            <a:off x="2712002" y="1037759"/>
            <a:ext cx="688769" cy="687987"/>
          </a:xfrm>
          <a:custGeom>
            <a:avLst/>
            <a:gdLst>
              <a:gd name="connsiteX0" fmla="*/ 0 w 688769"/>
              <a:gd name="connsiteY0" fmla="*/ 342707 h 687987"/>
              <a:gd name="connsiteX1" fmla="*/ 154379 w 688769"/>
              <a:gd name="connsiteY1" fmla="*/ 10198 h 687987"/>
              <a:gd name="connsiteX2" fmla="*/ 320634 w 688769"/>
              <a:gd name="connsiteY2" fmla="*/ 687091 h 687987"/>
              <a:gd name="connsiteX3" fmla="*/ 439387 w 688769"/>
              <a:gd name="connsiteY3" fmla="*/ 164577 h 687987"/>
              <a:gd name="connsiteX4" fmla="*/ 581891 w 688769"/>
              <a:gd name="connsiteY4" fmla="*/ 615839 h 687987"/>
              <a:gd name="connsiteX5" fmla="*/ 688769 w 688769"/>
              <a:gd name="connsiteY5" fmla="*/ 354582 h 6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769" h="687987">
                <a:moveTo>
                  <a:pt x="0" y="342707"/>
                </a:moveTo>
                <a:cubicBezTo>
                  <a:pt x="50470" y="147754"/>
                  <a:pt x="100940" y="-47199"/>
                  <a:pt x="154379" y="10198"/>
                </a:cubicBezTo>
                <a:cubicBezTo>
                  <a:pt x="207818" y="67595"/>
                  <a:pt x="273133" y="661361"/>
                  <a:pt x="320634" y="687091"/>
                </a:cubicBezTo>
                <a:cubicBezTo>
                  <a:pt x="368135" y="712821"/>
                  <a:pt x="395844" y="176452"/>
                  <a:pt x="439387" y="164577"/>
                </a:cubicBezTo>
                <a:cubicBezTo>
                  <a:pt x="482930" y="152702"/>
                  <a:pt x="540327" y="584172"/>
                  <a:pt x="581891" y="615839"/>
                </a:cubicBezTo>
                <a:cubicBezTo>
                  <a:pt x="623455" y="647507"/>
                  <a:pt x="656112" y="501044"/>
                  <a:pt x="688769" y="35458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/>
              <p:cNvSpPr txBox="1"/>
              <p:nvPr/>
            </p:nvSpPr>
            <p:spPr>
              <a:xfrm>
                <a:off x="4385762" y="1241965"/>
                <a:ext cx="162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62" y="1241965"/>
                <a:ext cx="162737" cy="276999"/>
              </a:xfrm>
              <a:prstGeom prst="rect">
                <a:avLst/>
              </a:prstGeom>
              <a:blipFill>
                <a:blip r:embed="rId2"/>
                <a:stretch>
                  <a:fillRect l="-25926" r="-22222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/>
              <p:cNvSpPr txBox="1"/>
              <p:nvPr/>
            </p:nvSpPr>
            <p:spPr>
              <a:xfrm>
                <a:off x="7838922" y="1241966"/>
                <a:ext cx="237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22" y="1241966"/>
                <a:ext cx="237501" cy="276999"/>
              </a:xfrm>
              <a:prstGeom prst="rect">
                <a:avLst/>
              </a:prstGeom>
              <a:blipFill>
                <a:blip r:embed="rId3"/>
                <a:stretch>
                  <a:fillRect l="-12821" r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123929" y="627234"/>
                <a:ext cx="488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29" y="627234"/>
                <a:ext cx="488467" cy="276999"/>
              </a:xfrm>
              <a:prstGeom prst="rect">
                <a:avLst/>
              </a:prstGeom>
              <a:blipFill>
                <a:blip r:embed="rId4"/>
                <a:stretch>
                  <a:fillRect l="-14815" t="-2222" r="-14815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6579400" y="618565"/>
                <a:ext cx="579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00" y="618565"/>
                <a:ext cx="579967" cy="276999"/>
              </a:xfrm>
              <a:prstGeom prst="rect">
                <a:avLst/>
              </a:prstGeom>
              <a:blipFill>
                <a:blip r:embed="rId5"/>
                <a:stretch>
                  <a:fillRect l="-7368" t="-2174" r="-1368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/>
          <p:cNvSpPr txBox="1"/>
          <p:nvPr/>
        </p:nvSpPr>
        <p:spPr>
          <a:xfrm>
            <a:off x="2322436" y="66121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連続</a:t>
            </a:r>
            <a:endParaRPr kumimoji="1" lang="ja-JP" altLang="en-US" sz="14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90608" y="627365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連続</a:t>
            </a:r>
            <a:endParaRPr kumimoji="1" lang="ja-JP" altLang="en-US" sz="14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414254" y="4265516"/>
            <a:ext cx="33279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V="1">
            <a:off x="3056387" y="3549954"/>
            <a:ext cx="0" cy="1229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フリーフォーム 30"/>
          <p:cNvSpPr/>
          <p:nvPr/>
        </p:nvSpPr>
        <p:spPr>
          <a:xfrm>
            <a:off x="2721460" y="3926494"/>
            <a:ext cx="688769" cy="687987"/>
          </a:xfrm>
          <a:custGeom>
            <a:avLst/>
            <a:gdLst>
              <a:gd name="connsiteX0" fmla="*/ 0 w 688769"/>
              <a:gd name="connsiteY0" fmla="*/ 342707 h 687987"/>
              <a:gd name="connsiteX1" fmla="*/ 154379 w 688769"/>
              <a:gd name="connsiteY1" fmla="*/ 10198 h 687987"/>
              <a:gd name="connsiteX2" fmla="*/ 320634 w 688769"/>
              <a:gd name="connsiteY2" fmla="*/ 687091 h 687987"/>
              <a:gd name="connsiteX3" fmla="*/ 439387 w 688769"/>
              <a:gd name="connsiteY3" fmla="*/ 164577 h 687987"/>
              <a:gd name="connsiteX4" fmla="*/ 581891 w 688769"/>
              <a:gd name="connsiteY4" fmla="*/ 615839 h 687987"/>
              <a:gd name="connsiteX5" fmla="*/ 688769 w 688769"/>
              <a:gd name="connsiteY5" fmla="*/ 354582 h 6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769" h="687987">
                <a:moveTo>
                  <a:pt x="0" y="342707"/>
                </a:moveTo>
                <a:cubicBezTo>
                  <a:pt x="50470" y="147754"/>
                  <a:pt x="100940" y="-47199"/>
                  <a:pt x="154379" y="10198"/>
                </a:cubicBezTo>
                <a:cubicBezTo>
                  <a:pt x="207818" y="67595"/>
                  <a:pt x="273133" y="661361"/>
                  <a:pt x="320634" y="687091"/>
                </a:cubicBezTo>
                <a:cubicBezTo>
                  <a:pt x="368135" y="712821"/>
                  <a:pt x="395844" y="176452"/>
                  <a:pt x="439387" y="164577"/>
                </a:cubicBezTo>
                <a:cubicBezTo>
                  <a:pt x="482930" y="152702"/>
                  <a:pt x="540327" y="584172"/>
                  <a:pt x="581891" y="615839"/>
                </a:cubicBezTo>
                <a:cubicBezTo>
                  <a:pt x="623455" y="647507"/>
                  <a:pt x="656112" y="501044"/>
                  <a:pt x="688769" y="35458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557504" y="42692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/>
              <p:cNvSpPr txBox="1"/>
              <p:nvPr/>
            </p:nvSpPr>
            <p:spPr>
              <a:xfrm>
                <a:off x="4749029" y="4128860"/>
                <a:ext cx="162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029" y="4128860"/>
                <a:ext cx="162737" cy="276999"/>
              </a:xfrm>
              <a:prstGeom prst="rect">
                <a:avLst/>
              </a:prstGeom>
              <a:blipFill>
                <a:blip r:embed="rId6"/>
                <a:stretch>
                  <a:fillRect l="-25926" r="-22222" b="-43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/>
              <p:cNvSpPr txBox="1"/>
              <p:nvPr/>
            </p:nvSpPr>
            <p:spPr>
              <a:xfrm>
                <a:off x="3123929" y="3515969"/>
                <a:ext cx="488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4" name="テキスト ボックス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29" y="3515969"/>
                <a:ext cx="488467" cy="276999"/>
              </a:xfrm>
              <a:prstGeom prst="rect">
                <a:avLst/>
              </a:prstGeom>
              <a:blipFill>
                <a:blip r:embed="rId7"/>
                <a:stretch>
                  <a:fillRect l="-14815" t="-2222" r="-14815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テキスト ボックス 34"/>
          <p:cNvSpPr txBox="1"/>
          <p:nvPr/>
        </p:nvSpPr>
        <p:spPr>
          <a:xfrm>
            <a:off x="1801795" y="354995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周期＆連続</a:t>
            </a:r>
            <a:endParaRPr kumimoji="1" lang="ja-JP" altLang="en-US" sz="1400" dirty="0"/>
          </a:p>
        </p:txBody>
      </p:sp>
      <p:sp>
        <p:nvSpPr>
          <p:cNvPr id="36" name="フリーフォーム 35"/>
          <p:cNvSpPr/>
          <p:nvPr/>
        </p:nvSpPr>
        <p:spPr>
          <a:xfrm>
            <a:off x="1640810" y="3926494"/>
            <a:ext cx="688769" cy="687987"/>
          </a:xfrm>
          <a:custGeom>
            <a:avLst/>
            <a:gdLst>
              <a:gd name="connsiteX0" fmla="*/ 0 w 688769"/>
              <a:gd name="connsiteY0" fmla="*/ 342707 h 687987"/>
              <a:gd name="connsiteX1" fmla="*/ 154379 w 688769"/>
              <a:gd name="connsiteY1" fmla="*/ 10198 h 687987"/>
              <a:gd name="connsiteX2" fmla="*/ 320634 w 688769"/>
              <a:gd name="connsiteY2" fmla="*/ 687091 h 687987"/>
              <a:gd name="connsiteX3" fmla="*/ 439387 w 688769"/>
              <a:gd name="connsiteY3" fmla="*/ 164577 h 687987"/>
              <a:gd name="connsiteX4" fmla="*/ 581891 w 688769"/>
              <a:gd name="connsiteY4" fmla="*/ 615839 h 687987"/>
              <a:gd name="connsiteX5" fmla="*/ 688769 w 688769"/>
              <a:gd name="connsiteY5" fmla="*/ 354582 h 6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769" h="687987">
                <a:moveTo>
                  <a:pt x="0" y="342707"/>
                </a:moveTo>
                <a:cubicBezTo>
                  <a:pt x="50470" y="147754"/>
                  <a:pt x="100940" y="-47199"/>
                  <a:pt x="154379" y="10198"/>
                </a:cubicBezTo>
                <a:cubicBezTo>
                  <a:pt x="207818" y="67595"/>
                  <a:pt x="273133" y="661361"/>
                  <a:pt x="320634" y="687091"/>
                </a:cubicBezTo>
                <a:cubicBezTo>
                  <a:pt x="368135" y="712821"/>
                  <a:pt x="395844" y="176452"/>
                  <a:pt x="439387" y="164577"/>
                </a:cubicBezTo>
                <a:cubicBezTo>
                  <a:pt x="482930" y="152702"/>
                  <a:pt x="540327" y="584172"/>
                  <a:pt x="581891" y="615839"/>
                </a:cubicBezTo>
                <a:cubicBezTo>
                  <a:pt x="623455" y="647507"/>
                  <a:pt x="656112" y="501044"/>
                  <a:pt x="688769" y="35458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/>
          <p:cNvSpPr/>
          <p:nvPr/>
        </p:nvSpPr>
        <p:spPr>
          <a:xfrm>
            <a:off x="3802111" y="3926494"/>
            <a:ext cx="688769" cy="687987"/>
          </a:xfrm>
          <a:custGeom>
            <a:avLst/>
            <a:gdLst>
              <a:gd name="connsiteX0" fmla="*/ 0 w 688769"/>
              <a:gd name="connsiteY0" fmla="*/ 342707 h 687987"/>
              <a:gd name="connsiteX1" fmla="*/ 154379 w 688769"/>
              <a:gd name="connsiteY1" fmla="*/ 10198 h 687987"/>
              <a:gd name="connsiteX2" fmla="*/ 320634 w 688769"/>
              <a:gd name="connsiteY2" fmla="*/ 687091 h 687987"/>
              <a:gd name="connsiteX3" fmla="*/ 439387 w 688769"/>
              <a:gd name="connsiteY3" fmla="*/ 164577 h 687987"/>
              <a:gd name="connsiteX4" fmla="*/ 581891 w 688769"/>
              <a:gd name="connsiteY4" fmla="*/ 615839 h 687987"/>
              <a:gd name="connsiteX5" fmla="*/ 688769 w 688769"/>
              <a:gd name="connsiteY5" fmla="*/ 354582 h 68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769" h="687987">
                <a:moveTo>
                  <a:pt x="0" y="342707"/>
                </a:moveTo>
                <a:cubicBezTo>
                  <a:pt x="50470" y="147754"/>
                  <a:pt x="100940" y="-47199"/>
                  <a:pt x="154379" y="10198"/>
                </a:cubicBezTo>
                <a:cubicBezTo>
                  <a:pt x="207818" y="67595"/>
                  <a:pt x="273133" y="661361"/>
                  <a:pt x="320634" y="687091"/>
                </a:cubicBezTo>
                <a:cubicBezTo>
                  <a:pt x="368135" y="712821"/>
                  <a:pt x="395844" y="176452"/>
                  <a:pt x="439387" y="164577"/>
                </a:cubicBezTo>
                <a:cubicBezTo>
                  <a:pt x="482930" y="152702"/>
                  <a:pt x="540327" y="584172"/>
                  <a:pt x="581891" y="615839"/>
                </a:cubicBezTo>
                <a:cubicBezTo>
                  <a:pt x="623455" y="647507"/>
                  <a:pt x="656112" y="501044"/>
                  <a:pt x="688769" y="354582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弧 39"/>
          <p:cNvSpPr/>
          <p:nvPr/>
        </p:nvSpPr>
        <p:spPr>
          <a:xfrm>
            <a:off x="6069477" y="3883510"/>
            <a:ext cx="799907" cy="799907"/>
          </a:xfrm>
          <a:prstGeom prst="arc">
            <a:avLst>
              <a:gd name="adj1" fmla="val 10806619"/>
              <a:gd name="adj2" fmla="val 0"/>
            </a:avLst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5151271" y="4283464"/>
            <a:ext cx="2636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 flipV="1">
            <a:off x="6469431" y="3685863"/>
            <a:ext cx="0" cy="110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7838922" y="4144963"/>
                <a:ext cx="237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8922" y="4144963"/>
                <a:ext cx="237501" cy="276999"/>
              </a:xfrm>
              <a:prstGeom prst="rect">
                <a:avLst/>
              </a:prstGeom>
              <a:blipFill>
                <a:blip r:embed="rId8"/>
                <a:stretch>
                  <a:fillRect l="-12821" r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/>
              <p:cNvSpPr txBox="1"/>
              <p:nvPr/>
            </p:nvSpPr>
            <p:spPr>
              <a:xfrm>
                <a:off x="6579400" y="3521562"/>
                <a:ext cx="579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00" y="3521562"/>
                <a:ext cx="579967" cy="276999"/>
              </a:xfrm>
              <a:prstGeom prst="rect">
                <a:avLst/>
              </a:prstGeom>
              <a:blipFill>
                <a:blip r:embed="rId9"/>
                <a:stretch>
                  <a:fillRect l="-7368" t="-4444" r="-1368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テキスト ボックス 44"/>
          <p:cNvSpPr txBox="1"/>
          <p:nvPr/>
        </p:nvSpPr>
        <p:spPr>
          <a:xfrm>
            <a:off x="5691172" y="353036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離散</a:t>
            </a:r>
            <a:endParaRPr kumimoji="1" lang="ja-JP" altLang="en-US" sz="1400" dirty="0"/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6469431" y="3865586"/>
            <a:ext cx="0" cy="417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グループ化 58"/>
          <p:cNvGrpSpPr/>
          <p:nvPr/>
        </p:nvGrpSpPr>
        <p:grpSpPr>
          <a:xfrm>
            <a:off x="6131294" y="3883510"/>
            <a:ext cx="253602" cy="399955"/>
            <a:chOff x="6145790" y="2580197"/>
            <a:chExt cx="253602" cy="399955"/>
          </a:xfrm>
        </p:grpSpPr>
        <p:cxnSp>
          <p:nvCxnSpPr>
            <p:cNvPr id="48" name="直線矢印コネクタ 47"/>
            <p:cNvCxnSpPr/>
            <p:nvPr/>
          </p:nvCxnSpPr>
          <p:spPr>
            <a:xfrm flipV="1">
              <a:off x="6399392" y="2580197"/>
              <a:ext cx="0" cy="39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flipV="1">
              <a:off x="6314858" y="2602706"/>
              <a:ext cx="0" cy="377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V="1">
              <a:off x="6230324" y="2664619"/>
              <a:ext cx="0" cy="315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矢印コネクタ 52"/>
            <p:cNvCxnSpPr/>
            <p:nvPr/>
          </p:nvCxnSpPr>
          <p:spPr>
            <a:xfrm flipV="1">
              <a:off x="6145790" y="2762250"/>
              <a:ext cx="0" cy="217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グループ化 60"/>
          <p:cNvGrpSpPr/>
          <p:nvPr/>
        </p:nvGrpSpPr>
        <p:grpSpPr>
          <a:xfrm flipH="1">
            <a:off x="6553966" y="3883510"/>
            <a:ext cx="253602" cy="399955"/>
            <a:chOff x="6145790" y="2580197"/>
            <a:chExt cx="253602" cy="399955"/>
          </a:xfrm>
        </p:grpSpPr>
        <p:cxnSp>
          <p:nvCxnSpPr>
            <p:cNvPr id="62" name="直線矢印コネクタ 61"/>
            <p:cNvCxnSpPr/>
            <p:nvPr/>
          </p:nvCxnSpPr>
          <p:spPr>
            <a:xfrm flipV="1">
              <a:off x="6399392" y="2580197"/>
              <a:ext cx="0" cy="399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 flipV="1">
              <a:off x="6314858" y="2602706"/>
              <a:ext cx="0" cy="3774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 flipV="1">
              <a:off x="6230324" y="2664619"/>
              <a:ext cx="0" cy="315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矢印コネクタ 64"/>
            <p:cNvCxnSpPr/>
            <p:nvPr/>
          </p:nvCxnSpPr>
          <p:spPr>
            <a:xfrm flipV="1">
              <a:off x="6145790" y="2762250"/>
              <a:ext cx="0" cy="21790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直線矢印コネクタ 66"/>
          <p:cNvCxnSpPr/>
          <p:nvPr/>
        </p:nvCxnSpPr>
        <p:spPr>
          <a:xfrm>
            <a:off x="1738227" y="2789508"/>
            <a:ext cx="263632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3056387" y="2070261"/>
            <a:ext cx="0" cy="1229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>
            <a:off x="4911766" y="2789509"/>
            <a:ext cx="31646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矢印コネクタ 69"/>
          <p:cNvCxnSpPr/>
          <p:nvPr/>
        </p:nvCxnSpPr>
        <p:spPr>
          <a:xfrm flipV="1">
            <a:off x="6469431" y="2191908"/>
            <a:ext cx="0" cy="110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テキスト ボックス 71"/>
              <p:cNvSpPr txBox="1"/>
              <p:nvPr/>
            </p:nvSpPr>
            <p:spPr>
              <a:xfrm>
                <a:off x="4385762" y="2651007"/>
                <a:ext cx="162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2" name="テキスト ボックス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62" y="2651007"/>
                <a:ext cx="162737" cy="276999"/>
              </a:xfrm>
              <a:prstGeom prst="rect">
                <a:avLst/>
              </a:prstGeom>
              <a:blipFill>
                <a:blip r:embed="rId10"/>
                <a:stretch>
                  <a:fillRect l="-25926" r="-22222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テキスト ボックス 72"/>
              <p:cNvSpPr txBox="1"/>
              <p:nvPr/>
            </p:nvSpPr>
            <p:spPr>
              <a:xfrm>
                <a:off x="8170470" y="2651008"/>
                <a:ext cx="237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3" name="テキスト ボックス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470" y="2651008"/>
                <a:ext cx="237501" cy="276999"/>
              </a:xfrm>
              <a:prstGeom prst="rect">
                <a:avLst/>
              </a:prstGeom>
              <a:blipFill>
                <a:blip r:embed="rId11"/>
                <a:stretch>
                  <a:fillRect l="-12821" r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/>
              <p:cNvSpPr txBox="1"/>
              <p:nvPr/>
            </p:nvSpPr>
            <p:spPr>
              <a:xfrm>
                <a:off x="3123929" y="2036276"/>
                <a:ext cx="488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4" name="テキスト ボックス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29" y="2036276"/>
                <a:ext cx="488467" cy="276999"/>
              </a:xfrm>
              <a:prstGeom prst="rect">
                <a:avLst/>
              </a:prstGeom>
              <a:blipFill>
                <a:blip r:embed="rId12"/>
                <a:stretch>
                  <a:fillRect l="-14815" t="-2222" r="-14815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6579400" y="2027607"/>
                <a:ext cx="579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00" y="2027607"/>
                <a:ext cx="579967" cy="276999"/>
              </a:xfrm>
              <a:prstGeom prst="rect">
                <a:avLst/>
              </a:prstGeom>
              <a:blipFill>
                <a:blip r:embed="rId13"/>
                <a:stretch>
                  <a:fillRect l="-7368" t="-4444" r="-1368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テキスト ボックス 75"/>
          <p:cNvSpPr txBox="1"/>
          <p:nvPr/>
        </p:nvSpPr>
        <p:spPr>
          <a:xfrm>
            <a:off x="1726961" y="2070261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離散（標本化）</a:t>
            </a:r>
            <a:endParaRPr kumimoji="1" lang="ja-JP" altLang="en-US" sz="1400" dirty="0"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5298397" y="203640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周期＆連続</a:t>
            </a:r>
            <a:endParaRPr kumimoji="1" lang="ja-JP" altLang="en-US" sz="1400" dirty="0"/>
          </a:p>
        </p:txBody>
      </p:sp>
      <p:cxnSp>
        <p:nvCxnSpPr>
          <p:cNvPr id="28" name="直線矢印コネクタ 27"/>
          <p:cNvCxnSpPr/>
          <p:nvPr/>
        </p:nvCxnSpPr>
        <p:spPr>
          <a:xfrm flipH="1">
            <a:off x="6635670" y="4549165"/>
            <a:ext cx="32677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>
            <a:off x="6233503" y="4549165"/>
            <a:ext cx="32677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テキスト ボックス 89"/>
              <p:cNvSpPr txBox="1"/>
              <p:nvPr/>
            </p:nvSpPr>
            <p:spPr>
              <a:xfrm>
                <a:off x="6672411" y="4555217"/>
                <a:ext cx="10699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ja-JP" altLang="en-US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ja-JP" alt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0" name="テキスト ボックス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11" y="4555217"/>
                <a:ext cx="1069973" cy="246221"/>
              </a:xfrm>
              <a:prstGeom prst="rect">
                <a:avLst/>
              </a:prstGeom>
              <a:blipFill>
                <a:blip r:embed="rId14"/>
                <a:stretch>
                  <a:fillRect l="-3429" r="-2857" b="-3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コネクタ 38"/>
          <p:cNvCxnSpPr/>
          <p:nvPr/>
        </p:nvCxnSpPr>
        <p:spPr>
          <a:xfrm>
            <a:off x="6553680" y="4297329"/>
            <a:ext cx="0" cy="4789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6635670" y="4297329"/>
            <a:ext cx="0" cy="4789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/>
          <p:cNvCxnSpPr/>
          <p:nvPr/>
        </p:nvCxnSpPr>
        <p:spPr>
          <a:xfrm flipV="1">
            <a:off x="6481176" y="2888790"/>
            <a:ext cx="105612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/>
              <p:cNvSpPr txBox="1"/>
              <p:nvPr/>
            </p:nvSpPr>
            <p:spPr>
              <a:xfrm>
                <a:off x="6952886" y="2895738"/>
                <a:ext cx="2639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886" y="2895738"/>
                <a:ext cx="263918" cy="215444"/>
              </a:xfrm>
              <a:prstGeom prst="rect">
                <a:avLst/>
              </a:prstGeom>
              <a:blipFill>
                <a:blip r:embed="rId15"/>
                <a:stretch>
                  <a:fillRect l="-9302" r="-2326" b="-142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テキスト ボックス 92"/>
          <p:cNvSpPr txBox="1"/>
          <p:nvPr/>
        </p:nvSpPr>
        <p:spPr>
          <a:xfrm>
            <a:off x="78304" y="4065563"/>
            <a:ext cx="136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複素フーリエ級数</a:t>
            </a:r>
            <a:endParaRPr kumimoji="1" lang="ja-JP" altLang="en-US" sz="14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24156" y="1211187"/>
            <a:ext cx="1369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フーリエ変換</a:t>
            </a:r>
            <a:endParaRPr kumimoji="1" lang="ja-JP" altLang="en-US" sz="1400" dirty="0"/>
          </a:p>
        </p:txBody>
      </p:sp>
      <p:cxnSp>
        <p:nvCxnSpPr>
          <p:cNvPr id="95" name="直線矢印コネクタ 94"/>
          <p:cNvCxnSpPr/>
          <p:nvPr/>
        </p:nvCxnSpPr>
        <p:spPr>
          <a:xfrm>
            <a:off x="2654219" y="4333886"/>
            <a:ext cx="1147892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テキスト ボックス 95"/>
              <p:cNvSpPr txBox="1"/>
              <p:nvPr/>
            </p:nvSpPr>
            <p:spPr>
              <a:xfrm>
                <a:off x="3486483" y="4358318"/>
                <a:ext cx="1856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6" name="テキスト ボックス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83" y="4358318"/>
                <a:ext cx="185628" cy="246221"/>
              </a:xfrm>
              <a:prstGeom prst="rect">
                <a:avLst/>
              </a:prstGeom>
              <a:blipFill>
                <a:blip r:embed="rId16"/>
                <a:stretch>
                  <a:fillRect l="-23333" r="-20000" b="-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直線矢印コネクタ 96"/>
          <p:cNvCxnSpPr/>
          <p:nvPr/>
        </p:nvCxnSpPr>
        <p:spPr>
          <a:xfrm flipH="1">
            <a:off x="2894239" y="3054701"/>
            <a:ext cx="32677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矢印コネクタ 97"/>
          <p:cNvCxnSpPr/>
          <p:nvPr/>
        </p:nvCxnSpPr>
        <p:spPr>
          <a:xfrm>
            <a:off x="2492072" y="3054701"/>
            <a:ext cx="32677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/>
          <p:cNvCxnSpPr/>
          <p:nvPr/>
        </p:nvCxnSpPr>
        <p:spPr>
          <a:xfrm>
            <a:off x="2812249" y="2802865"/>
            <a:ext cx="0" cy="4789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線コネクタ 99"/>
          <p:cNvCxnSpPr/>
          <p:nvPr/>
        </p:nvCxnSpPr>
        <p:spPr>
          <a:xfrm>
            <a:off x="2894239" y="2802865"/>
            <a:ext cx="0" cy="4789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76" name="グループ化 15375"/>
          <p:cNvGrpSpPr/>
          <p:nvPr/>
        </p:nvGrpSpPr>
        <p:grpSpPr>
          <a:xfrm>
            <a:off x="2712002" y="2446801"/>
            <a:ext cx="688769" cy="687987"/>
            <a:chOff x="2726498" y="2711685"/>
            <a:chExt cx="688769" cy="687987"/>
          </a:xfrm>
        </p:grpSpPr>
        <p:sp>
          <p:nvSpPr>
            <p:cNvPr id="71" name="フリーフォーム 70"/>
            <p:cNvSpPr/>
            <p:nvPr/>
          </p:nvSpPr>
          <p:spPr>
            <a:xfrm>
              <a:off x="2726498" y="2711685"/>
              <a:ext cx="688769" cy="687987"/>
            </a:xfrm>
            <a:custGeom>
              <a:avLst/>
              <a:gdLst>
                <a:gd name="connsiteX0" fmla="*/ 0 w 688769"/>
                <a:gd name="connsiteY0" fmla="*/ 342707 h 687987"/>
                <a:gd name="connsiteX1" fmla="*/ 154379 w 688769"/>
                <a:gd name="connsiteY1" fmla="*/ 10198 h 687987"/>
                <a:gd name="connsiteX2" fmla="*/ 320634 w 688769"/>
                <a:gd name="connsiteY2" fmla="*/ 687091 h 687987"/>
                <a:gd name="connsiteX3" fmla="*/ 439387 w 688769"/>
                <a:gd name="connsiteY3" fmla="*/ 164577 h 687987"/>
                <a:gd name="connsiteX4" fmla="*/ 581891 w 688769"/>
                <a:gd name="connsiteY4" fmla="*/ 615839 h 687987"/>
                <a:gd name="connsiteX5" fmla="*/ 688769 w 688769"/>
                <a:gd name="connsiteY5" fmla="*/ 354582 h 687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8769" h="687987">
                  <a:moveTo>
                    <a:pt x="0" y="342707"/>
                  </a:moveTo>
                  <a:cubicBezTo>
                    <a:pt x="50470" y="147754"/>
                    <a:pt x="100940" y="-47199"/>
                    <a:pt x="154379" y="10198"/>
                  </a:cubicBezTo>
                  <a:cubicBezTo>
                    <a:pt x="207818" y="67595"/>
                    <a:pt x="273133" y="661361"/>
                    <a:pt x="320634" y="687091"/>
                  </a:cubicBezTo>
                  <a:cubicBezTo>
                    <a:pt x="368135" y="712821"/>
                    <a:pt x="395844" y="176452"/>
                    <a:pt x="439387" y="164577"/>
                  </a:cubicBezTo>
                  <a:cubicBezTo>
                    <a:pt x="482930" y="152702"/>
                    <a:pt x="540327" y="584172"/>
                    <a:pt x="581891" y="615839"/>
                  </a:cubicBezTo>
                  <a:cubicBezTo>
                    <a:pt x="623455" y="647507"/>
                    <a:pt x="656112" y="501044"/>
                    <a:pt x="688769" y="354582"/>
                  </a:cubicBezTo>
                </a:path>
              </a:pathLst>
            </a:custGeom>
            <a:noFill/>
            <a:ln w="19050"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8" name="直線矢印コネクタ 77"/>
            <p:cNvCxnSpPr/>
            <p:nvPr/>
          </p:nvCxnSpPr>
          <p:spPr>
            <a:xfrm>
              <a:off x="3075199" y="3054392"/>
              <a:ext cx="0" cy="217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矢印コネクタ 81"/>
            <p:cNvCxnSpPr/>
            <p:nvPr/>
          </p:nvCxnSpPr>
          <p:spPr>
            <a:xfrm flipV="1">
              <a:off x="2908735" y="2843213"/>
              <a:ext cx="0" cy="21117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矢印コネクタ 82"/>
            <p:cNvCxnSpPr/>
            <p:nvPr/>
          </p:nvCxnSpPr>
          <p:spPr>
            <a:xfrm flipV="1">
              <a:off x="2825503" y="2736526"/>
              <a:ext cx="0" cy="31786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矢印コネクタ 83"/>
            <p:cNvCxnSpPr/>
            <p:nvPr/>
          </p:nvCxnSpPr>
          <p:spPr>
            <a:xfrm flipV="1">
              <a:off x="2742271" y="2915891"/>
              <a:ext cx="0" cy="13850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矢印コネクタ 84"/>
            <p:cNvCxnSpPr>
              <a:endCxn id="71" idx="3"/>
            </p:cNvCxnSpPr>
            <p:nvPr/>
          </p:nvCxnSpPr>
          <p:spPr>
            <a:xfrm flipV="1">
              <a:off x="3158431" y="2876262"/>
              <a:ext cx="0" cy="1781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3241663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矢印コネクタ 86"/>
            <p:cNvCxnSpPr/>
            <p:nvPr/>
          </p:nvCxnSpPr>
          <p:spPr>
            <a:xfrm>
              <a:off x="3324895" y="3054392"/>
              <a:ext cx="0" cy="29364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3408124" y="3054392"/>
              <a:ext cx="0" cy="555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>
              <a:off x="2991967" y="3054390"/>
              <a:ext cx="0" cy="14682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テキスト ボックス 101"/>
              <p:cNvSpPr txBox="1"/>
              <p:nvPr/>
            </p:nvSpPr>
            <p:spPr>
              <a:xfrm>
                <a:off x="1663851" y="3071460"/>
                <a:ext cx="11605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ja-JP" alt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テキスト ボックス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851" y="3071460"/>
                <a:ext cx="1160574" cy="246221"/>
              </a:xfrm>
              <a:prstGeom prst="rect">
                <a:avLst/>
              </a:prstGeom>
              <a:blipFill>
                <a:blip r:embed="rId17"/>
                <a:stretch>
                  <a:fillRect l="-3158" r="-526" b="-3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直線矢印コネクタ 102"/>
          <p:cNvCxnSpPr/>
          <p:nvPr/>
        </p:nvCxnSpPr>
        <p:spPr>
          <a:xfrm>
            <a:off x="1414254" y="5815136"/>
            <a:ext cx="332798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flipV="1">
            <a:off x="3056387" y="5099574"/>
            <a:ext cx="0" cy="1229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テキスト ボックス 105"/>
          <p:cNvSpPr txBox="1"/>
          <p:nvPr/>
        </p:nvSpPr>
        <p:spPr>
          <a:xfrm>
            <a:off x="4557504" y="58188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/>
              <p:cNvSpPr txBox="1"/>
              <p:nvPr/>
            </p:nvSpPr>
            <p:spPr>
              <a:xfrm>
                <a:off x="4749029" y="5678480"/>
                <a:ext cx="162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7" name="テキスト ボックス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029" y="5678480"/>
                <a:ext cx="162737" cy="276999"/>
              </a:xfrm>
              <a:prstGeom prst="rect">
                <a:avLst/>
              </a:prstGeom>
              <a:blipFill>
                <a:blip r:embed="rId18"/>
                <a:stretch>
                  <a:fillRect l="-25926" r="-22222" b="-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テキスト ボックス 107"/>
              <p:cNvSpPr txBox="1"/>
              <p:nvPr/>
            </p:nvSpPr>
            <p:spPr>
              <a:xfrm>
                <a:off x="3123929" y="5065589"/>
                <a:ext cx="4884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08" name="テキスト ボックス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929" y="5065589"/>
                <a:ext cx="488467" cy="276999"/>
              </a:xfrm>
              <a:prstGeom prst="rect">
                <a:avLst/>
              </a:prstGeom>
              <a:blipFill>
                <a:blip r:embed="rId19"/>
                <a:stretch>
                  <a:fillRect l="-14815" t="-2222" r="-14815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テキスト ボックス 108"/>
          <p:cNvSpPr txBox="1"/>
          <p:nvPr/>
        </p:nvSpPr>
        <p:spPr>
          <a:xfrm>
            <a:off x="1648473" y="509957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周期＆離散</a:t>
            </a:r>
          </a:p>
        </p:txBody>
      </p:sp>
      <p:cxnSp>
        <p:nvCxnSpPr>
          <p:cNvPr id="113" name="直線矢印コネクタ 112"/>
          <p:cNvCxnSpPr>
            <a:endCxn id="115" idx="1"/>
          </p:cNvCxnSpPr>
          <p:nvPr/>
        </p:nvCxnSpPr>
        <p:spPr>
          <a:xfrm>
            <a:off x="5025103" y="5833083"/>
            <a:ext cx="309753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矢印コネクタ 113"/>
          <p:cNvCxnSpPr/>
          <p:nvPr/>
        </p:nvCxnSpPr>
        <p:spPr>
          <a:xfrm flipV="1">
            <a:off x="6469431" y="5235483"/>
            <a:ext cx="0" cy="1108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テキスト ボックス 114"/>
              <p:cNvSpPr txBox="1"/>
              <p:nvPr/>
            </p:nvSpPr>
            <p:spPr>
              <a:xfrm>
                <a:off x="8122637" y="5694583"/>
                <a:ext cx="237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5" name="テキスト ボックス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2637" y="5694583"/>
                <a:ext cx="237501" cy="276999"/>
              </a:xfrm>
              <a:prstGeom prst="rect">
                <a:avLst/>
              </a:prstGeom>
              <a:blipFill>
                <a:blip r:embed="rId20"/>
                <a:stretch>
                  <a:fillRect l="-12821" r="-102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テキスト ボックス 115"/>
              <p:cNvSpPr txBox="1"/>
              <p:nvPr/>
            </p:nvSpPr>
            <p:spPr>
              <a:xfrm>
                <a:off x="6579400" y="5071182"/>
                <a:ext cx="5799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ja-JP" altLang="en-US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6" name="テキスト ボックス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400" y="5071182"/>
                <a:ext cx="579967" cy="276999"/>
              </a:xfrm>
              <a:prstGeom prst="rect">
                <a:avLst/>
              </a:prstGeom>
              <a:blipFill>
                <a:blip r:embed="rId21"/>
                <a:stretch>
                  <a:fillRect l="-7368" t="-2222" r="-1368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テキスト ボックス 116"/>
          <p:cNvSpPr txBox="1"/>
          <p:nvPr/>
        </p:nvSpPr>
        <p:spPr>
          <a:xfrm>
            <a:off x="5045910" y="507998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周期＆離散</a:t>
            </a:r>
          </a:p>
        </p:txBody>
      </p:sp>
      <p:cxnSp>
        <p:nvCxnSpPr>
          <p:cNvPr id="129" name="直線矢印コネクタ 128"/>
          <p:cNvCxnSpPr/>
          <p:nvPr/>
        </p:nvCxnSpPr>
        <p:spPr>
          <a:xfrm flipH="1">
            <a:off x="6635670" y="6098785"/>
            <a:ext cx="32677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矢印コネクタ 129"/>
          <p:cNvCxnSpPr/>
          <p:nvPr/>
        </p:nvCxnSpPr>
        <p:spPr>
          <a:xfrm>
            <a:off x="6233503" y="6098785"/>
            <a:ext cx="326778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テキスト ボックス 130"/>
              <p:cNvSpPr txBox="1"/>
              <p:nvPr/>
            </p:nvSpPr>
            <p:spPr>
              <a:xfrm>
                <a:off x="6672411" y="6104837"/>
                <a:ext cx="1069973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ja-JP" altLang="en-US" sz="16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ja-JP" altLang="en-US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1" name="テキスト ボックス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11" y="6104837"/>
                <a:ext cx="1069973" cy="246221"/>
              </a:xfrm>
              <a:prstGeom prst="rect">
                <a:avLst/>
              </a:prstGeom>
              <a:blipFill>
                <a:blip r:embed="rId22"/>
                <a:stretch>
                  <a:fillRect l="-3429" r="-2857" b="-3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直線コネクタ 131"/>
          <p:cNvCxnSpPr/>
          <p:nvPr/>
        </p:nvCxnSpPr>
        <p:spPr>
          <a:xfrm>
            <a:off x="6553680" y="5846949"/>
            <a:ext cx="0" cy="4789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コネクタ 132"/>
          <p:cNvCxnSpPr/>
          <p:nvPr/>
        </p:nvCxnSpPr>
        <p:spPr>
          <a:xfrm>
            <a:off x="6635670" y="5846949"/>
            <a:ext cx="0" cy="478940"/>
          </a:xfrm>
          <a:prstGeom prst="line">
            <a:avLst/>
          </a:prstGeom>
          <a:ln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線矢印コネクタ 133"/>
          <p:cNvCxnSpPr/>
          <p:nvPr/>
        </p:nvCxnSpPr>
        <p:spPr>
          <a:xfrm>
            <a:off x="2654219" y="5883506"/>
            <a:ext cx="1147892" cy="0"/>
          </a:xfrm>
          <a:prstGeom prst="straightConnector1">
            <a:avLst/>
          </a:prstGeom>
          <a:ln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テキスト ボックス 134"/>
              <p:cNvSpPr txBox="1"/>
              <p:nvPr/>
            </p:nvSpPr>
            <p:spPr>
              <a:xfrm>
                <a:off x="3486483" y="5907938"/>
                <a:ext cx="18562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kumimoji="1" lang="ja-JP" altLang="en-US" sz="16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35" name="テキスト ボックス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483" y="5907938"/>
                <a:ext cx="185628" cy="246221"/>
              </a:xfrm>
              <a:prstGeom prst="rect">
                <a:avLst/>
              </a:prstGeom>
              <a:blipFill>
                <a:blip r:embed="rId23"/>
                <a:stretch>
                  <a:fillRect l="-23333" r="-20000" b="-48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60" name="直線コネクタ 15359"/>
          <p:cNvCxnSpPr/>
          <p:nvPr/>
        </p:nvCxnSpPr>
        <p:spPr>
          <a:xfrm>
            <a:off x="-14496" y="1962355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線コネクタ 138"/>
          <p:cNvCxnSpPr/>
          <p:nvPr/>
        </p:nvCxnSpPr>
        <p:spPr>
          <a:xfrm>
            <a:off x="-14496" y="3482038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線コネクタ 139"/>
          <p:cNvCxnSpPr/>
          <p:nvPr/>
        </p:nvCxnSpPr>
        <p:spPr>
          <a:xfrm>
            <a:off x="12122" y="4942703"/>
            <a:ext cx="9144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0" name="テキスト ボックス 239"/>
          <p:cNvSpPr txBox="1"/>
          <p:nvPr/>
        </p:nvSpPr>
        <p:spPr>
          <a:xfrm>
            <a:off x="0" y="5405319"/>
            <a:ext cx="1369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離散フーリエ変換 </a:t>
            </a:r>
            <a:r>
              <a:rPr lang="en-US" altLang="ja-JP" sz="1400" dirty="0"/>
              <a:t>(DFT)</a:t>
            </a:r>
            <a:endParaRPr kumimoji="1" lang="ja-JP" altLang="en-US" sz="1400" dirty="0"/>
          </a:p>
        </p:txBody>
      </p:sp>
      <p:cxnSp>
        <p:nvCxnSpPr>
          <p:cNvPr id="241" name="直線矢印コネクタ 240"/>
          <p:cNvCxnSpPr/>
          <p:nvPr/>
        </p:nvCxnSpPr>
        <p:spPr>
          <a:xfrm flipH="1">
            <a:off x="2904915" y="6065537"/>
            <a:ext cx="32677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/>
          <p:cNvCxnSpPr/>
          <p:nvPr/>
        </p:nvCxnSpPr>
        <p:spPr>
          <a:xfrm>
            <a:off x="2502748" y="6065537"/>
            <a:ext cx="326778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/>
          <p:cNvCxnSpPr/>
          <p:nvPr/>
        </p:nvCxnSpPr>
        <p:spPr>
          <a:xfrm>
            <a:off x="2822925" y="5813701"/>
            <a:ext cx="0" cy="4789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線コネクタ 243"/>
          <p:cNvCxnSpPr/>
          <p:nvPr/>
        </p:nvCxnSpPr>
        <p:spPr>
          <a:xfrm>
            <a:off x="2904915" y="5813701"/>
            <a:ext cx="0" cy="47894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5" name="テキスト ボックス 244"/>
              <p:cNvSpPr txBox="1"/>
              <p:nvPr/>
            </p:nvSpPr>
            <p:spPr>
              <a:xfrm>
                <a:off x="1983361" y="6164101"/>
                <a:ext cx="116057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1" lang="ja-JP" altLang="en-US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ja-JP" sz="16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altLang="ja-JP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60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5" name="テキスト ボックス 2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3361" y="6164101"/>
                <a:ext cx="1160574" cy="246221"/>
              </a:xfrm>
              <a:prstGeom prst="rect">
                <a:avLst/>
              </a:prstGeom>
              <a:blipFill>
                <a:blip r:embed="rId24"/>
                <a:stretch>
                  <a:fillRect l="-2618" b="-3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6" name="直線矢印コネクタ 245"/>
          <p:cNvCxnSpPr/>
          <p:nvPr/>
        </p:nvCxnSpPr>
        <p:spPr>
          <a:xfrm flipV="1">
            <a:off x="6466601" y="5751902"/>
            <a:ext cx="1056122" cy="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テキスト ボックス 246"/>
              <p:cNvSpPr txBox="1"/>
              <p:nvPr/>
            </p:nvSpPr>
            <p:spPr>
              <a:xfrm>
                <a:off x="6889273" y="5531687"/>
                <a:ext cx="26391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ja-JP" altLang="en-US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1400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7" name="テキスト ボックス 2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9273" y="5531687"/>
                <a:ext cx="263918" cy="215444"/>
              </a:xfrm>
              <a:prstGeom prst="rect">
                <a:avLst/>
              </a:prstGeom>
              <a:blipFill>
                <a:blip r:embed="rId25"/>
                <a:stretch>
                  <a:fillRect l="-6977" r="-2326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7" name="テキスト ボックス 15376"/>
          <p:cNvSpPr txBox="1"/>
          <p:nvPr/>
        </p:nvSpPr>
        <p:spPr>
          <a:xfrm>
            <a:off x="18607" y="5932530"/>
            <a:ext cx="1233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FF"/>
                </a:solidFill>
              </a:rPr>
              <a:t>FFT</a:t>
            </a:r>
            <a:r>
              <a:rPr lang="ja-JP" altLang="en-US" sz="1400" dirty="0">
                <a:solidFill>
                  <a:srgbClr val="FF00FF"/>
                </a:solidFill>
              </a:rPr>
              <a:t>が使える</a:t>
            </a:r>
            <a:endParaRPr kumimoji="1" lang="ja-JP" altLang="en-US" sz="1400" dirty="0">
              <a:solidFill>
                <a:srgbClr val="FF00FF"/>
              </a:solidFill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E318CE7-0BC7-4FD4-A2A1-2CDD8672103C}"/>
              </a:ext>
            </a:extLst>
          </p:cNvPr>
          <p:cNvSpPr/>
          <p:nvPr/>
        </p:nvSpPr>
        <p:spPr>
          <a:xfrm>
            <a:off x="3408298" y="5859454"/>
            <a:ext cx="304647" cy="3046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5" name="楕円 194">
            <a:extLst>
              <a:ext uri="{FF2B5EF4-FFF2-40B4-BE49-F238E27FC236}">
                <a16:creationId xmlns:a16="http://schemas.microsoft.com/office/drawing/2014/main" id="{862898F3-85E6-42E9-BC3C-B3A4BEBEBFD4}"/>
              </a:ext>
            </a:extLst>
          </p:cNvPr>
          <p:cNvSpPr/>
          <p:nvPr/>
        </p:nvSpPr>
        <p:spPr>
          <a:xfrm>
            <a:off x="6629070" y="6022127"/>
            <a:ext cx="1127960" cy="39441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6" name="楕円 195">
            <a:extLst>
              <a:ext uri="{FF2B5EF4-FFF2-40B4-BE49-F238E27FC236}">
                <a16:creationId xmlns:a16="http://schemas.microsoft.com/office/drawing/2014/main" id="{46CA5EB8-DE87-4DBF-AA3E-BD4389CC7D44}"/>
              </a:ext>
            </a:extLst>
          </p:cNvPr>
          <p:cNvSpPr/>
          <p:nvPr/>
        </p:nvSpPr>
        <p:spPr>
          <a:xfrm>
            <a:off x="1949269" y="6089459"/>
            <a:ext cx="1210950" cy="394416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7" name="楕円 196">
            <a:extLst>
              <a:ext uri="{FF2B5EF4-FFF2-40B4-BE49-F238E27FC236}">
                <a16:creationId xmlns:a16="http://schemas.microsoft.com/office/drawing/2014/main" id="{38B56EAB-E9AF-4148-9597-9AEB0666153E}"/>
              </a:ext>
            </a:extLst>
          </p:cNvPr>
          <p:cNvSpPr/>
          <p:nvPr/>
        </p:nvSpPr>
        <p:spPr>
          <a:xfrm>
            <a:off x="6852246" y="5510255"/>
            <a:ext cx="304647" cy="304647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3797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無線信号処理への</a:t>
            </a:r>
            <a:br>
              <a:rPr lang="en-US" altLang="ja-JP" dirty="0"/>
            </a:br>
            <a:r>
              <a:rPr lang="ja-JP" altLang="en-US" dirty="0"/>
              <a:t>フーリエ変換の応用</a:t>
            </a:r>
          </a:p>
        </p:txBody>
      </p:sp>
    </p:spTree>
    <p:extLst>
      <p:ext uri="{BB962C8B-B14F-4D97-AF65-F5344CB8AC3E}">
        <p14:creationId xmlns:p14="http://schemas.microsoft.com/office/powerpoint/2010/main" val="39784427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ミキサ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9657" y="740228"/>
            <a:ext cx="7007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周波数変換</a:t>
            </a:r>
            <a:endParaRPr kumimoji="1" lang="en-US" altLang="ja-JP" sz="2800" dirty="0"/>
          </a:p>
          <a:p>
            <a:r>
              <a:rPr kumimoji="1" lang="ja-JP" altLang="en-US" sz="2800" dirty="0"/>
              <a:t>（アップコンバート、ダウンコンバート）</a:t>
            </a: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094163" y="3335808"/>
            <a:ext cx="476250" cy="476250"/>
            <a:chOff x="1464" y="1528"/>
            <a:chExt cx="376" cy="37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1464" y="1528"/>
              <a:ext cx="376" cy="37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600">
                <a:latin typeface="Times New Roman" panose="02020603050405020304" pitchFamily="18" charset="0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/>
          </p:nvGrpSpPr>
          <p:grpSpPr bwMode="auto">
            <a:xfrm rot="-2700000">
              <a:off x="1464" y="1528"/>
              <a:ext cx="376" cy="376"/>
              <a:chOff x="1464" y="1528"/>
              <a:chExt cx="376" cy="376"/>
            </a:xfrm>
          </p:grpSpPr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>
                <a:off x="1652" y="1528"/>
                <a:ext cx="0" cy="3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1464" y="1716"/>
                <a:ext cx="37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ja-JP" altLang="en-US"/>
              </a:p>
            </p:txBody>
          </p:sp>
        </p:grp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4089400" y="4583583"/>
            <a:ext cx="485775" cy="485775"/>
            <a:chOff x="1311" y="2004"/>
            <a:chExt cx="359" cy="359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311" y="2004"/>
              <a:ext cx="359" cy="35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ja-JP" altLang="en-US" sz="16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13" name="Object 18"/>
            <p:cNvGraphicFramePr>
              <a:graphicFrameLocks noChangeAspect="1"/>
            </p:cNvGraphicFramePr>
            <p:nvPr/>
          </p:nvGraphicFramePr>
          <p:xfrm>
            <a:off x="1379" y="2064"/>
            <a:ext cx="223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6" name="Designer Drawing" r:id="rId3" imgW="600456" imgH="643128" progId="Designer.Drawing.8">
                    <p:embed/>
                  </p:oleObj>
                </mc:Choice>
                <mc:Fallback>
                  <p:oleObj name="Designer Drawing" r:id="rId3" imgW="600456" imgH="643128" progId="Designer.Drawing.8">
                    <p:embed/>
                    <p:pic>
                      <p:nvPicPr>
                        <p:cNvPr id="13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9" y="2064"/>
                          <a:ext cx="223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" name="Line 20"/>
          <p:cNvSpPr>
            <a:spLocks noChangeShapeType="1"/>
          </p:cNvSpPr>
          <p:nvPr/>
        </p:nvSpPr>
        <p:spPr bwMode="auto">
          <a:xfrm rot="5400000" flipH="1">
            <a:off x="3938588" y="4194646"/>
            <a:ext cx="79057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6" name="Line 30"/>
          <p:cNvSpPr>
            <a:spLocks noChangeShapeType="1"/>
          </p:cNvSpPr>
          <p:nvPr/>
        </p:nvSpPr>
        <p:spPr bwMode="auto">
          <a:xfrm flipH="1">
            <a:off x="3065463" y="3558058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4572000" y="3558058"/>
            <a:ext cx="1009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3758444" y="2751564"/>
            <a:ext cx="14494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Times New Roman" panose="02020603050405020304" pitchFamily="18" charset="0"/>
              </a:rPr>
              <a:t>Mixer(</a:t>
            </a:r>
            <a:r>
              <a:rPr lang="ja-JP" altLang="en-US" sz="2400" dirty="0">
                <a:latin typeface="Times New Roman" panose="02020603050405020304" pitchFamily="18" charset="0"/>
              </a:rPr>
              <a:t>積</a:t>
            </a:r>
            <a:r>
              <a:rPr lang="en-US" altLang="ja-JP" sz="2400" dirty="0">
                <a:latin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正方形/長方形 31"/>
              <p:cNvSpPr/>
              <p:nvPr/>
            </p:nvSpPr>
            <p:spPr>
              <a:xfrm>
                <a:off x="4515182" y="4681099"/>
                <a:ext cx="16420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32" name="正方形/長方形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182" y="4681099"/>
                <a:ext cx="164205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1903230" y="2982397"/>
                <a:ext cx="166705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800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ja-JP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30" y="2982397"/>
                <a:ext cx="1667058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140094" y="1708619"/>
                <a:ext cx="6106287" cy="53713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ja-JP" altLang="en-US" sz="2800" b="0" dirty="0"/>
                  <a:t>オ</a:t>
                </a:r>
                <a14:m>
                  <m:oMath xmlns:m="http://schemas.openxmlformats.org/officeDocument/2006/math">
                    <m:r>
                      <a:rPr lang="ja-JP" altLang="en-US" sz="2800" b="0" i="1" smtClean="0">
                        <a:latin typeface="Cambria Math" panose="02040503050406030204" pitchFamily="18" charset="0"/>
                      </a:rPr>
                      <m:t>イラーの</m:t>
                    </m:r>
                    <m:r>
                      <a:rPr lang="ja-JP" altLang="en-US" sz="2800" i="1">
                        <a:latin typeface="Cambria Math" panose="02040503050406030204" pitchFamily="18" charset="0"/>
                      </a:rPr>
                      <m:t>公式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: </m:t>
                    </m:r>
                    <m:sSup>
                      <m:sSup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𝑗𝑥</m:t>
                        </m:r>
                      </m:sup>
                    </m:sSup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sz="28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ja-JP" sz="2800" dirty="0"/>
                  <a:t> </a:t>
                </a: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94" y="1708619"/>
                <a:ext cx="6106287" cy="537135"/>
              </a:xfrm>
              <a:prstGeom prst="rect">
                <a:avLst/>
              </a:prstGeom>
              <a:blipFill>
                <a:blip r:embed="rId7"/>
                <a:stretch>
                  <a:fillRect l="-1992" t="-5556" b="-3111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正方形/長方形 37"/>
              <p:cNvSpPr/>
              <p:nvPr/>
            </p:nvSpPr>
            <p:spPr>
              <a:xfrm>
                <a:off x="475448" y="4117987"/>
                <a:ext cx="3187732" cy="71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38" name="正方形/長方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8" y="4117987"/>
                <a:ext cx="3187732" cy="7187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/>
          <p:cNvCxnSpPr/>
          <p:nvPr/>
        </p:nvCxnSpPr>
        <p:spPr>
          <a:xfrm flipH="1">
            <a:off x="2069314" y="3476870"/>
            <a:ext cx="310547" cy="487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10660" y="6216440"/>
            <a:ext cx="226131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 flipV="1">
            <a:off x="1541315" y="5204319"/>
            <a:ext cx="0" cy="10121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 flipV="1">
            <a:off x="1352630" y="5710379"/>
            <a:ext cx="0" cy="5060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 flipV="1">
            <a:off x="1730001" y="5710379"/>
            <a:ext cx="0" cy="5060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正方形/長方形 46"/>
              <p:cNvSpPr/>
              <p:nvPr/>
            </p:nvSpPr>
            <p:spPr>
              <a:xfrm>
                <a:off x="2379861" y="5816330"/>
                <a:ext cx="449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47" name="正方形/長方形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61" y="5816330"/>
                <a:ext cx="449995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正方形/長方形 48"/>
              <p:cNvSpPr/>
              <p:nvPr/>
            </p:nvSpPr>
            <p:spPr>
              <a:xfrm>
                <a:off x="1493359" y="6205702"/>
                <a:ext cx="524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9" name="正方形/長方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359" y="6205702"/>
                <a:ext cx="52443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/>
              <p:cNvSpPr/>
              <p:nvPr/>
            </p:nvSpPr>
            <p:spPr>
              <a:xfrm>
                <a:off x="914117" y="6216440"/>
                <a:ext cx="6975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2" name="正方形/長方形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17" y="6216440"/>
                <a:ext cx="69756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テキスト ボックス 50"/>
          <p:cNvSpPr txBox="1"/>
          <p:nvPr/>
        </p:nvSpPr>
        <p:spPr>
          <a:xfrm>
            <a:off x="1611680" y="5449143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1/2</a:t>
            </a:r>
            <a:endParaRPr kumimoji="1" lang="ja-JP" altLang="en-US" sz="1400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981115" y="5449144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1/2</a:t>
            </a:r>
            <a:endParaRPr kumimoji="1" lang="ja-JP" altLang="en-US" sz="1400" dirty="0"/>
          </a:p>
        </p:txBody>
      </p:sp>
      <p:cxnSp>
        <p:nvCxnSpPr>
          <p:cNvPr id="55" name="直線矢印コネクタ 54"/>
          <p:cNvCxnSpPr/>
          <p:nvPr/>
        </p:nvCxnSpPr>
        <p:spPr>
          <a:xfrm>
            <a:off x="3550411" y="6327359"/>
            <a:ext cx="226131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 flipV="1">
            <a:off x="4681066" y="5315238"/>
            <a:ext cx="0" cy="10121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4225374" y="5821298"/>
            <a:ext cx="0" cy="50606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/>
          <p:cNvCxnSpPr/>
          <p:nvPr/>
        </p:nvCxnSpPr>
        <p:spPr>
          <a:xfrm flipV="1">
            <a:off x="5114423" y="5821298"/>
            <a:ext cx="0" cy="506062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正方形/長方形 58"/>
              <p:cNvSpPr/>
              <p:nvPr/>
            </p:nvSpPr>
            <p:spPr>
              <a:xfrm>
                <a:off x="5519612" y="5927249"/>
                <a:ext cx="449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9" name="正方形/長方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12" y="5927249"/>
                <a:ext cx="449995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正方形/長方形 59"/>
              <p:cNvSpPr/>
              <p:nvPr/>
            </p:nvSpPr>
            <p:spPr>
              <a:xfrm>
                <a:off x="4874539" y="6302857"/>
                <a:ext cx="5078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0" name="正方形/長方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539" y="6302857"/>
                <a:ext cx="507895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正方形/長方形 60"/>
              <p:cNvSpPr/>
              <p:nvPr/>
            </p:nvSpPr>
            <p:spPr>
              <a:xfrm>
                <a:off x="3837317" y="6271374"/>
                <a:ext cx="6810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1" name="正方形/長方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317" y="6271374"/>
                <a:ext cx="681020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テキスト ボックス 61"/>
          <p:cNvSpPr txBox="1"/>
          <p:nvPr/>
        </p:nvSpPr>
        <p:spPr>
          <a:xfrm>
            <a:off x="4866208" y="5560062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1/2</a:t>
            </a:r>
            <a:endParaRPr kumimoji="1" lang="ja-JP" altLang="en-US" sz="1400" dirty="0"/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3990374" y="5560063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1/2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正方形/長方形 63"/>
              <p:cNvSpPr/>
              <p:nvPr/>
            </p:nvSpPr>
            <p:spPr>
              <a:xfrm>
                <a:off x="5686587" y="5097543"/>
                <a:ext cx="3250249" cy="7187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altLang="ja-JP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64" name="正方形/長方形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587" y="5097543"/>
                <a:ext cx="3250249" cy="7187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正方形/長方形 64"/>
              <p:cNvSpPr/>
              <p:nvPr/>
            </p:nvSpPr>
            <p:spPr>
              <a:xfrm>
                <a:off x="4808538" y="3380901"/>
                <a:ext cx="4375557" cy="748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 sz="1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14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ja-JP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ja-JP" sz="1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altLang="ja-JP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ja-JP" sz="1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ja-JP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ja-JP" sz="1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ja-JP" sz="1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altLang="ja-JP" sz="1400" dirty="0"/>
              </a:p>
            </p:txBody>
          </p:sp>
        </mc:Choice>
        <mc:Fallback xmlns="">
          <p:sp>
            <p:nvSpPr>
              <p:cNvPr id="65" name="正方形/長方形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538" y="3380901"/>
                <a:ext cx="4375557" cy="74821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直線矢印コネクタ 65"/>
          <p:cNvCxnSpPr/>
          <p:nvPr/>
        </p:nvCxnSpPr>
        <p:spPr>
          <a:xfrm>
            <a:off x="6445287" y="2765833"/>
            <a:ext cx="2261311" cy="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 flipV="1">
            <a:off x="7575942" y="1753712"/>
            <a:ext cx="0" cy="101212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/>
          <p:cNvCxnSpPr/>
          <p:nvPr/>
        </p:nvCxnSpPr>
        <p:spPr>
          <a:xfrm flipV="1">
            <a:off x="7120250" y="2259772"/>
            <a:ext cx="0" cy="5060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矢印コネクタ 68"/>
          <p:cNvCxnSpPr/>
          <p:nvPr/>
        </p:nvCxnSpPr>
        <p:spPr>
          <a:xfrm flipV="1">
            <a:off x="8009299" y="2259772"/>
            <a:ext cx="0" cy="506062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正方形/長方形 69"/>
              <p:cNvSpPr/>
              <p:nvPr/>
            </p:nvSpPr>
            <p:spPr>
              <a:xfrm>
                <a:off x="8414488" y="2365723"/>
                <a:ext cx="4499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sz="2000" i="1"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70" name="正方形/長方形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4488" y="2365723"/>
                <a:ext cx="449995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正方形/長方形 71"/>
              <p:cNvSpPr/>
              <p:nvPr/>
            </p:nvSpPr>
            <p:spPr>
              <a:xfrm>
                <a:off x="6241811" y="2722758"/>
                <a:ext cx="997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72" name="正方形/長方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11" y="2722758"/>
                <a:ext cx="997837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/>
          <p:cNvSpPr txBox="1"/>
          <p:nvPr/>
        </p:nvSpPr>
        <p:spPr>
          <a:xfrm>
            <a:off x="7979812" y="2303808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1/4</a:t>
            </a:r>
            <a:endParaRPr kumimoji="1" lang="ja-JP" altLang="en-US" sz="14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6581560" y="2331145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1/4</a:t>
            </a:r>
            <a:endParaRPr kumimoji="1" lang="ja-JP" altLang="en-US" sz="1400" dirty="0"/>
          </a:p>
        </p:txBody>
      </p:sp>
      <p:cxnSp>
        <p:nvCxnSpPr>
          <p:cNvPr id="75" name="直線矢印コネクタ 74"/>
          <p:cNvCxnSpPr/>
          <p:nvPr/>
        </p:nvCxnSpPr>
        <p:spPr>
          <a:xfrm flipV="1">
            <a:off x="8101598" y="2513041"/>
            <a:ext cx="0" cy="2548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矢印コネクタ 76"/>
          <p:cNvCxnSpPr/>
          <p:nvPr/>
        </p:nvCxnSpPr>
        <p:spPr>
          <a:xfrm flipV="1">
            <a:off x="7918855" y="2513041"/>
            <a:ext cx="0" cy="2548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 flipV="1">
            <a:off x="7669941" y="2513041"/>
            <a:ext cx="0" cy="2548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/>
          <p:nvPr/>
        </p:nvCxnSpPr>
        <p:spPr>
          <a:xfrm flipV="1">
            <a:off x="7470411" y="2513041"/>
            <a:ext cx="0" cy="254863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線矢印コネクタ 79"/>
          <p:cNvCxnSpPr/>
          <p:nvPr/>
        </p:nvCxnSpPr>
        <p:spPr>
          <a:xfrm flipV="1">
            <a:off x="7213056" y="2513041"/>
            <a:ext cx="0" cy="2548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矢印コネクタ 80"/>
          <p:cNvCxnSpPr/>
          <p:nvPr/>
        </p:nvCxnSpPr>
        <p:spPr>
          <a:xfrm flipV="1">
            <a:off x="7025365" y="2513041"/>
            <a:ext cx="0" cy="25486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正方形/長方形 82"/>
              <p:cNvSpPr/>
              <p:nvPr/>
            </p:nvSpPr>
            <p:spPr>
              <a:xfrm>
                <a:off x="6711986" y="2895172"/>
                <a:ext cx="99783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83" name="正方形/長方形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1986" y="2895172"/>
                <a:ext cx="997837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正方形/長方形 83"/>
              <p:cNvSpPr/>
              <p:nvPr/>
            </p:nvSpPr>
            <p:spPr>
              <a:xfrm>
                <a:off x="7458523" y="2748949"/>
                <a:ext cx="8631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84" name="正方形/長方形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8523" y="2748949"/>
                <a:ext cx="863185" cy="3077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正方形/長方形 84"/>
              <p:cNvSpPr/>
              <p:nvPr/>
            </p:nvSpPr>
            <p:spPr>
              <a:xfrm>
                <a:off x="7819433" y="2911036"/>
                <a:ext cx="8631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altLang="ja-JP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ja-JP" altLang="en-US" sz="1400" dirty="0"/>
              </a:p>
            </p:txBody>
          </p:sp>
        </mc:Choice>
        <mc:Fallback xmlns="">
          <p:sp>
            <p:nvSpPr>
              <p:cNvPr id="85" name="正方形/長方形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433" y="2911036"/>
                <a:ext cx="863185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7814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フィルタ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オブジェクト 70"/>
              <p:cNvSpPr txBox="1"/>
              <p:nvPr/>
            </p:nvSpPr>
            <p:spPr bwMode="auto">
              <a:xfrm>
                <a:off x="347010" y="618565"/>
                <a:ext cx="5574819" cy="123188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m:rPr>
                          <m:aln/>
                        </m:rP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71" name="オブジェクト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010" y="618565"/>
                <a:ext cx="5574819" cy="1231889"/>
              </a:xfrm>
              <a:prstGeom prst="rect">
                <a:avLst/>
              </a:prstGeom>
              <a:blipFill>
                <a:blip r:embed="rId2"/>
                <a:stretch>
                  <a:fillRect b="-7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正方形/長方形 81"/>
          <p:cNvSpPr/>
          <p:nvPr/>
        </p:nvSpPr>
        <p:spPr>
          <a:xfrm>
            <a:off x="6611311" y="99387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畳み込み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595085" y="215979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7" name="正方形/長方形 86"/>
          <p:cNvSpPr/>
          <p:nvPr/>
        </p:nvSpPr>
        <p:spPr>
          <a:xfrm>
            <a:off x="1567775" y="1980317"/>
            <a:ext cx="72491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周波数領域で処理するときは各周波数の値の掛け算、</a:t>
            </a:r>
            <a:endParaRPr lang="en-US" altLang="ja-JP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それを時間領域で処理するときは畳み込み。</a:t>
            </a:r>
          </a:p>
        </p:txBody>
      </p:sp>
    </p:spTree>
    <p:extLst>
      <p:ext uri="{BB962C8B-B14F-4D97-AF65-F5344CB8AC3E}">
        <p14:creationId xmlns:p14="http://schemas.microsoft.com/office/powerpoint/2010/main" val="26900368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高速畳み込み</a:t>
            </a:r>
            <a:r>
              <a:rPr lang="en-US" altLang="ja-JP" dirty="0"/>
              <a:t>(FFT Convolution)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オブジェクト 4"/>
              <p:cNvSpPr txBox="1"/>
              <p:nvPr/>
            </p:nvSpPr>
            <p:spPr bwMode="auto">
              <a:xfrm>
                <a:off x="4280828" y="3373821"/>
                <a:ext cx="4769155" cy="57767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オブジェクト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0828" y="3373821"/>
                <a:ext cx="4769155" cy="577671"/>
              </a:xfrm>
              <a:prstGeom prst="rect">
                <a:avLst/>
              </a:prstGeom>
              <a:blipFill>
                <a:blip r:embed="rId3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8"/>
              <p:cNvSpPr txBox="1"/>
              <p:nvPr/>
            </p:nvSpPr>
            <p:spPr bwMode="auto">
              <a:xfrm>
                <a:off x="426578" y="1072055"/>
                <a:ext cx="5881139" cy="9896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9" name="オブジェクト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578" y="1072055"/>
                <a:ext cx="5881139" cy="9896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オブジェクト 9"/>
              <p:cNvSpPr txBox="1"/>
              <p:nvPr/>
            </p:nvSpPr>
            <p:spPr bwMode="auto">
              <a:xfrm>
                <a:off x="4255638" y="5044850"/>
                <a:ext cx="4778004" cy="6094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ja-JP" altLang="en-US" sz="2400">
                              <a:solidFill>
                                <a:srgbClr val="000000"/>
                              </a:solidFill>
                              <a:latin typeface="French Script MT" panose="03020402040607040605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0" name="オブジェクト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5638" y="5044850"/>
                <a:ext cx="4778004" cy="609404"/>
              </a:xfrm>
              <a:prstGeom prst="rect">
                <a:avLst/>
              </a:prstGeom>
              <a:blipFill>
                <a:blip r:embed="rId5"/>
                <a:stretch>
                  <a:fillRect l="-25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下矢印 5"/>
          <p:cNvSpPr/>
          <p:nvPr/>
        </p:nvSpPr>
        <p:spPr bwMode="auto">
          <a:xfrm rot="2700000">
            <a:off x="2665562" y="2165231"/>
            <a:ext cx="484632" cy="978408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 bwMode="auto">
          <a:xfrm>
            <a:off x="7021902" y="1207698"/>
            <a:ext cx="17511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線矢印コネクタ 12"/>
          <p:cNvCxnSpPr/>
          <p:nvPr/>
        </p:nvCxnSpPr>
        <p:spPr bwMode="auto">
          <a:xfrm flipV="1">
            <a:off x="7021901" y="698739"/>
            <a:ext cx="0" cy="508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フリーフォーム 13"/>
          <p:cNvSpPr/>
          <p:nvPr/>
        </p:nvSpPr>
        <p:spPr bwMode="auto">
          <a:xfrm>
            <a:off x="7168551" y="1060471"/>
            <a:ext cx="1431985" cy="283297"/>
          </a:xfrm>
          <a:custGeom>
            <a:avLst/>
            <a:gdLst>
              <a:gd name="connsiteX0" fmla="*/ 0 w 1431985"/>
              <a:gd name="connsiteY0" fmla="*/ 78216 h 283297"/>
              <a:gd name="connsiteX1" fmla="*/ 301924 w 1431985"/>
              <a:gd name="connsiteY1" fmla="*/ 9204 h 283297"/>
              <a:gd name="connsiteX2" fmla="*/ 439947 w 1431985"/>
              <a:gd name="connsiteY2" fmla="*/ 259371 h 283297"/>
              <a:gd name="connsiteX3" fmla="*/ 664234 w 1431985"/>
              <a:gd name="connsiteY3" fmla="*/ 250744 h 283297"/>
              <a:gd name="connsiteX4" fmla="*/ 750498 w 1431985"/>
              <a:gd name="connsiteY4" fmla="*/ 60963 h 283297"/>
              <a:gd name="connsiteX5" fmla="*/ 948906 w 1431985"/>
              <a:gd name="connsiteY5" fmla="*/ 86842 h 283297"/>
              <a:gd name="connsiteX6" fmla="*/ 1173192 w 1431985"/>
              <a:gd name="connsiteY6" fmla="*/ 242118 h 283297"/>
              <a:gd name="connsiteX7" fmla="*/ 1431985 w 1431985"/>
              <a:gd name="connsiteY7" fmla="*/ 181733 h 28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1985" h="283297">
                <a:moveTo>
                  <a:pt x="0" y="78216"/>
                </a:moveTo>
                <a:cubicBezTo>
                  <a:pt x="114300" y="28613"/>
                  <a:pt x="228600" y="-20989"/>
                  <a:pt x="301924" y="9204"/>
                </a:cubicBezTo>
                <a:cubicBezTo>
                  <a:pt x="375249" y="39396"/>
                  <a:pt x="379562" y="219114"/>
                  <a:pt x="439947" y="259371"/>
                </a:cubicBezTo>
                <a:cubicBezTo>
                  <a:pt x="500332" y="299628"/>
                  <a:pt x="612475" y="283812"/>
                  <a:pt x="664234" y="250744"/>
                </a:cubicBezTo>
                <a:cubicBezTo>
                  <a:pt x="715993" y="217676"/>
                  <a:pt x="703053" y="88280"/>
                  <a:pt x="750498" y="60963"/>
                </a:cubicBezTo>
                <a:cubicBezTo>
                  <a:pt x="797943" y="33646"/>
                  <a:pt x="878457" y="56649"/>
                  <a:pt x="948906" y="86842"/>
                </a:cubicBezTo>
                <a:cubicBezTo>
                  <a:pt x="1019355" y="117035"/>
                  <a:pt x="1092679" y="226303"/>
                  <a:pt x="1173192" y="242118"/>
                </a:cubicBezTo>
                <a:cubicBezTo>
                  <a:pt x="1253705" y="257933"/>
                  <a:pt x="1342845" y="219833"/>
                  <a:pt x="1431985" y="181733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19" name="直線矢印コネクタ 18"/>
          <p:cNvCxnSpPr/>
          <p:nvPr/>
        </p:nvCxnSpPr>
        <p:spPr bwMode="auto">
          <a:xfrm>
            <a:off x="7021902" y="1768415"/>
            <a:ext cx="175116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線矢印コネクタ 19"/>
          <p:cNvCxnSpPr/>
          <p:nvPr/>
        </p:nvCxnSpPr>
        <p:spPr bwMode="auto">
          <a:xfrm flipV="1">
            <a:off x="7021901" y="1259456"/>
            <a:ext cx="0" cy="5089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フリーフォーム 16"/>
          <p:cNvSpPr/>
          <p:nvPr/>
        </p:nvSpPr>
        <p:spPr bwMode="auto">
          <a:xfrm>
            <a:off x="7177177" y="1647551"/>
            <a:ext cx="1431985" cy="112513"/>
          </a:xfrm>
          <a:custGeom>
            <a:avLst/>
            <a:gdLst>
              <a:gd name="connsiteX0" fmla="*/ 0 w 1431985"/>
              <a:gd name="connsiteY0" fmla="*/ 103611 h 112513"/>
              <a:gd name="connsiteX1" fmla="*/ 508958 w 1431985"/>
              <a:gd name="connsiteY1" fmla="*/ 77732 h 112513"/>
              <a:gd name="connsiteX2" fmla="*/ 733245 w 1431985"/>
              <a:gd name="connsiteY2" fmla="*/ 94 h 112513"/>
              <a:gd name="connsiteX3" fmla="*/ 1000664 w 1431985"/>
              <a:gd name="connsiteY3" fmla="*/ 94984 h 112513"/>
              <a:gd name="connsiteX4" fmla="*/ 1431985 w 1431985"/>
              <a:gd name="connsiteY4" fmla="*/ 112237 h 112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1985" h="112513">
                <a:moveTo>
                  <a:pt x="0" y="103611"/>
                </a:moveTo>
                <a:cubicBezTo>
                  <a:pt x="193375" y="99298"/>
                  <a:pt x="386751" y="94985"/>
                  <a:pt x="508958" y="77732"/>
                </a:cubicBezTo>
                <a:cubicBezTo>
                  <a:pt x="631165" y="60479"/>
                  <a:pt x="651294" y="-2781"/>
                  <a:pt x="733245" y="94"/>
                </a:cubicBezTo>
                <a:cubicBezTo>
                  <a:pt x="815196" y="2969"/>
                  <a:pt x="884208" y="76294"/>
                  <a:pt x="1000664" y="94984"/>
                </a:cubicBezTo>
                <a:cubicBezTo>
                  <a:pt x="1117120" y="113674"/>
                  <a:pt x="1274552" y="112955"/>
                  <a:pt x="1431985" y="112237"/>
                </a:cubicBezTo>
              </a:path>
            </a:pathLst>
          </a:cu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729933" y="1026543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Symbol" panose="05050102010706020507" pitchFamily="18" charset="2"/>
              </a:rPr>
              <a:t>t</a:t>
            </a:r>
            <a:endParaRPr kumimoji="1" lang="ja-JP" altLang="en-US" i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8729933" y="1570007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>
                <a:latin typeface="Symbol" panose="05050102010706020507" pitchFamily="18" charset="2"/>
              </a:rPr>
              <a:t>t</a:t>
            </a:r>
            <a:endParaRPr kumimoji="1" lang="ja-JP" altLang="en-US" i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28397" y="603849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/>
              <a:t>f</a:t>
            </a:r>
            <a:r>
              <a:rPr kumimoji="1" lang="en-US" altLang="ja-JP" dirty="0"/>
              <a:t>(</a:t>
            </a:r>
            <a:r>
              <a:rPr kumimoji="1" lang="en-US" altLang="ja-JP" i="1" dirty="0">
                <a:latin typeface="Symbol" panose="05050102010706020507" pitchFamily="18" charset="2"/>
              </a:rPr>
              <a:t>t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485265" y="1138686"/>
            <a:ext cx="5148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g</a:t>
            </a:r>
            <a:r>
              <a:rPr kumimoji="1" lang="en-US" altLang="ja-JP" dirty="0"/>
              <a:t>(</a:t>
            </a:r>
            <a:r>
              <a:rPr lang="en-US" altLang="ja-JP" i="1" dirty="0">
                <a:latin typeface="Symbol" panose="05050102010706020507" pitchFamily="18" charset="2"/>
              </a:rPr>
              <a:t>t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4365996" y="3993138"/>
                <a:ext cx="477800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FFT</a:t>
                </a:r>
                <a:r>
                  <a:rPr kumimoji="1" lang="ja-JP" altLang="en-US" sz="2400" dirty="0"/>
                  <a:t>では全周波数特性が</a:t>
                </a:r>
                <a:endParaRPr kumimoji="1" lang="en-US" altLang="ja-JP" sz="2400" dirty="0"/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sz="2400" dirty="0"/>
                  <a:t>の計算時間で求まる</a:t>
                </a:r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96" y="3993138"/>
                <a:ext cx="4778004" cy="830997"/>
              </a:xfrm>
              <a:prstGeom prst="rect">
                <a:avLst/>
              </a:prstGeom>
              <a:blipFill>
                <a:blip r:embed="rId6"/>
                <a:stretch>
                  <a:fillRect l="-191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/>
              <p:cNvSpPr txBox="1"/>
              <p:nvPr/>
            </p:nvSpPr>
            <p:spPr>
              <a:xfrm>
                <a:off x="4635062" y="5791595"/>
                <a:ext cx="441492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FFT</a:t>
                </a:r>
                <a:r>
                  <a:rPr kumimoji="1" lang="ja-JP" altLang="en-US" sz="2400" dirty="0"/>
                  <a:t>を</a:t>
                </a:r>
                <a:r>
                  <a:rPr kumimoji="1" lang="en-US" altLang="ja-JP" sz="2400" dirty="0"/>
                  <a:t>3</a:t>
                </a:r>
                <a:r>
                  <a:rPr kumimoji="1" lang="ja-JP" altLang="en-US" sz="2400" dirty="0"/>
                  <a:t>回行う。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(3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func>
                      <m:funcPr>
                        <m:ctrlP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ja-JP" sz="2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ja-JP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altLang="ja-JP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062" y="5791595"/>
                <a:ext cx="4414921" cy="461665"/>
              </a:xfrm>
              <a:prstGeom prst="rect">
                <a:avLst/>
              </a:prstGeom>
              <a:blipFill>
                <a:blip r:embed="rId7"/>
                <a:stretch>
                  <a:fillRect l="-2069" t="-10526" r="-828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/>
              <p:cNvSpPr txBox="1"/>
              <p:nvPr/>
            </p:nvSpPr>
            <p:spPr>
              <a:xfrm>
                <a:off x="546440" y="3340504"/>
                <a:ext cx="317451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400" dirty="0"/>
                  <a:t>各</a:t>
                </a:r>
                <a:r>
                  <a:rPr kumimoji="1" lang="en-US" altLang="ja-JP" sz="2400" i="1" dirty="0"/>
                  <a:t>t</a:t>
                </a:r>
                <a:r>
                  <a:rPr lang="ja-JP" altLang="en-US" sz="2400" dirty="0"/>
                  <a:t>ごとに</a:t>
                </a:r>
                <a:r>
                  <a:rPr lang="en-US" altLang="ja-JP" sz="2400" i="1" dirty="0">
                    <a:latin typeface="Symbol" panose="05050102010706020507" pitchFamily="18" charset="2"/>
                  </a:rPr>
                  <a:t>t</a:t>
                </a:r>
                <a:r>
                  <a:rPr lang="ja-JP" altLang="en-US" sz="2400" dirty="0"/>
                  <a:t>で積分する。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altLang="ja-JP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1" name="テキスト ボックス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40" y="3340504"/>
                <a:ext cx="3174519" cy="830997"/>
              </a:xfrm>
              <a:prstGeom prst="rect">
                <a:avLst/>
              </a:prstGeom>
              <a:blipFill>
                <a:blip r:embed="rId8"/>
                <a:stretch>
                  <a:fillRect l="-3077" t="-7353" r="-12500" b="-95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下矢印 31"/>
          <p:cNvSpPr/>
          <p:nvPr/>
        </p:nvSpPr>
        <p:spPr bwMode="auto">
          <a:xfrm rot="18900000">
            <a:off x="4623758" y="2139351"/>
            <a:ext cx="484632" cy="978408"/>
          </a:xfrm>
          <a:prstGeom prst="down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4028537" y="2510287"/>
            <a:ext cx="0" cy="42096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正方形/長方形 33"/>
          <p:cNvSpPr/>
          <p:nvPr/>
        </p:nvSpPr>
        <p:spPr>
          <a:xfrm>
            <a:off x="5319598" y="223228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高速畳み込み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294563" y="2166890"/>
            <a:ext cx="2499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dirty="0"/>
              <a:t>定義どおりに計算</a:t>
            </a:r>
          </a:p>
        </p:txBody>
      </p:sp>
    </p:spTree>
    <p:extLst>
      <p:ext uri="{BB962C8B-B14F-4D97-AF65-F5344CB8AC3E}">
        <p14:creationId xmlns:p14="http://schemas.microsoft.com/office/powerpoint/2010/main" val="3353118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フーリエ変換の定義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566057" y="2002297"/>
                <a:ext cx="6770309" cy="1082013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ja-JP" altLang="en-US" sz="3200" i="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trlP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057" y="2002297"/>
                <a:ext cx="6770309" cy="10820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オブジェクト 4"/>
              <p:cNvSpPr txBox="1"/>
              <p:nvPr/>
            </p:nvSpPr>
            <p:spPr bwMode="auto">
              <a:xfrm>
                <a:off x="566058" y="3971481"/>
                <a:ext cx="8068725" cy="12675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ja-JP" altLang="en-US" sz="3200">
                              <a:solidFill>
                                <a:srgbClr val="000000"/>
                              </a:solidFill>
                              <a:latin typeface="French Script MT" panose="03020402040607040605" pitchFamily="66" charset="0"/>
                            </a:rPr>
                            <m:t>F</m:t>
                          </m:r>
                        </m:e>
                        <m:sup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3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オブジェクト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058" y="3971481"/>
                <a:ext cx="8068725" cy="12675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203201" y="120232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u="sng" dirty="0"/>
              <a:t>フーリエ変換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03201" y="338670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b="1" u="sng" dirty="0"/>
              <a:t>逆フーリエ変換</a:t>
            </a:r>
          </a:p>
        </p:txBody>
      </p:sp>
    </p:spTree>
    <p:extLst>
      <p:ext uri="{BB962C8B-B14F-4D97-AF65-F5344CB8AC3E}">
        <p14:creationId xmlns:p14="http://schemas.microsoft.com/office/powerpoint/2010/main" val="1204301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/>
          <p:cNvCxnSpPr/>
          <p:nvPr/>
        </p:nvCxnSpPr>
        <p:spPr bwMode="auto">
          <a:xfrm>
            <a:off x="283779" y="3657600"/>
            <a:ext cx="860797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dirty="0"/>
              <a:t>ウィーナフィルタ</a:t>
            </a:r>
          </a:p>
        </p:txBody>
      </p:sp>
      <p:cxnSp>
        <p:nvCxnSpPr>
          <p:cNvPr id="6147" name="直線矢印コネクタ 2"/>
          <p:cNvCxnSpPr>
            <a:cxnSpLocks noChangeShapeType="1"/>
          </p:cNvCxnSpPr>
          <p:nvPr/>
        </p:nvCxnSpPr>
        <p:spPr bwMode="auto">
          <a:xfrm>
            <a:off x="785375" y="2779768"/>
            <a:ext cx="298258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48" name="直線矢印コネクタ 4"/>
          <p:cNvCxnSpPr>
            <a:cxnSpLocks noChangeShapeType="1"/>
          </p:cNvCxnSpPr>
          <p:nvPr/>
        </p:nvCxnSpPr>
        <p:spPr bwMode="auto">
          <a:xfrm flipV="1">
            <a:off x="1579125" y="838256"/>
            <a:ext cx="0" cy="257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154" name="テキスト ボックス 10"/>
          <p:cNvSpPr txBox="1">
            <a:spLocks noChangeArrowheads="1"/>
          </p:cNvSpPr>
          <p:nvPr/>
        </p:nvSpPr>
        <p:spPr bwMode="auto">
          <a:xfrm>
            <a:off x="3767521" y="2593155"/>
            <a:ext cx="298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/>
              <a:t>x</a:t>
            </a:r>
            <a:endParaRPr lang="ja-JP" altLang="en-US" sz="2000" i="1" dirty="0"/>
          </a:p>
        </p:txBody>
      </p:sp>
      <p:sp>
        <p:nvSpPr>
          <p:cNvPr id="6160" name="フリーフォーム 41"/>
          <p:cNvSpPr>
            <a:spLocks/>
          </p:cNvSpPr>
          <p:nvPr/>
        </p:nvSpPr>
        <p:spPr bwMode="auto">
          <a:xfrm>
            <a:off x="7283778" y="1418897"/>
            <a:ext cx="299435" cy="1355725"/>
          </a:xfrm>
          <a:custGeom>
            <a:avLst/>
            <a:gdLst>
              <a:gd name="T0" fmla="*/ 0 w 994610"/>
              <a:gd name="T1" fmla="*/ 922421 h 922421"/>
              <a:gd name="T2" fmla="*/ 770215 w 994610"/>
              <a:gd name="T3" fmla="*/ 0 h 922421"/>
              <a:gd name="T4" fmla="*/ 1515979 w 994610"/>
              <a:gd name="T5" fmla="*/ 922421 h 9224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4610" h="922421">
                <a:moveTo>
                  <a:pt x="0" y="922421"/>
                </a:moveTo>
                <a:cubicBezTo>
                  <a:pt x="169779" y="461210"/>
                  <a:pt x="339558" y="0"/>
                  <a:pt x="505326" y="0"/>
                </a:cubicBezTo>
                <a:cubicBezTo>
                  <a:pt x="671094" y="0"/>
                  <a:pt x="832852" y="461210"/>
                  <a:pt x="994610" y="92242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cxnSp>
        <p:nvCxnSpPr>
          <p:cNvPr id="20" name="直線矢印コネクタ 2"/>
          <p:cNvCxnSpPr>
            <a:cxnSpLocks noChangeShapeType="1"/>
          </p:cNvCxnSpPr>
          <p:nvPr/>
        </p:nvCxnSpPr>
        <p:spPr bwMode="auto">
          <a:xfrm>
            <a:off x="5578093" y="2779768"/>
            <a:ext cx="298258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" name="直線矢印コネクタ 4"/>
          <p:cNvCxnSpPr>
            <a:cxnSpLocks noChangeShapeType="1"/>
          </p:cNvCxnSpPr>
          <p:nvPr/>
        </p:nvCxnSpPr>
        <p:spPr bwMode="auto">
          <a:xfrm flipV="1">
            <a:off x="6371843" y="838256"/>
            <a:ext cx="0" cy="257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2" name="テキスト ボックス 10"/>
          <p:cNvSpPr txBox="1">
            <a:spLocks noChangeArrowheads="1"/>
          </p:cNvSpPr>
          <p:nvPr/>
        </p:nvSpPr>
        <p:spPr bwMode="auto">
          <a:xfrm>
            <a:off x="8560239" y="2593155"/>
            <a:ext cx="298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/>
              <a:t>x</a:t>
            </a:r>
            <a:endParaRPr lang="ja-JP" altLang="en-US" sz="2000" i="1" dirty="0"/>
          </a:p>
        </p:txBody>
      </p:sp>
      <p:sp>
        <p:nvSpPr>
          <p:cNvPr id="4" name="右矢印 3"/>
          <p:cNvSpPr/>
          <p:nvPr/>
        </p:nvSpPr>
        <p:spPr bwMode="auto">
          <a:xfrm>
            <a:off x="4335517" y="1844565"/>
            <a:ext cx="740979" cy="42157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 bwMode="auto">
          <a:xfrm flipV="1">
            <a:off x="2727434" y="1450428"/>
            <a:ext cx="0" cy="130853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オブジェクト 26"/>
              <p:cNvSpPr txBox="1"/>
              <p:nvPr/>
            </p:nvSpPr>
            <p:spPr bwMode="auto">
              <a:xfrm>
                <a:off x="6423218" y="720711"/>
                <a:ext cx="896937" cy="5572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7" name="オブジェクト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23218" y="720711"/>
                <a:ext cx="896937" cy="557212"/>
              </a:xfrm>
              <a:prstGeom prst="rect">
                <a:avLst/>
              </a:prstGeom>
              <a:blipFill>
                <a:blip r:embed="rId3"/>
                <a:stretch>
                  <a:fillRect l="-204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オブジェクト 27"/>
              <p:cNvSpPr txBox="1"/>
              <p:nvPr/>
            </p:nvSpPr>
            <p:spPr bwMode="auto">
              <a:xfrm>
                <a:off x="1557338" y="661988"/>
                <a:ext cx="776287" cy="4810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8" name="オブジェクト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7338" y="661988"/>
                <a:ext cx="776287" cy="481012"/>
              </a:xfrm>
              <a:prstGeom prst="rect">
                <a:avLst/>
              </a:prstGeom>
              <a:blipFill>
                <a:blip r:embed="rId4"/>
                <a:stretch>
                  <a:fillRect l="-2344" r="-9375" b="-113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オブジェクト 16"/>
              <p:cNvSpPr txBox="1"/>
              <p:nvPr/>
            </p:nvSpPr>
            <p:spPr bwMode="auto">
              <a:xfrm>
                <a:off x="3921562" y="4135657"/>
                <a:ext cx="1577975" cy="5048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𝐺𝐻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7" name="オブジェクト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1562" y="4135657"/>
                <a:ext cx="1577975" cy="504825"/>
              </a:xfrm>
              <a:prstGeom prst="rect">
                <a:avLst/>
              </a:prstGeom>
              <a:blipFill>
                <a:blip r:embed="rId5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2"/>
          <p:cNvCxnSpPr>
            <a:cxnSpLocks noChangeShapeType="1"/>
          </p:cNvCxnSpPr>
          <p:nvPr/>
        </p:nvCxnSpPr>
        <p:spPr bwMode="auto">
          <a:xfrm>
            <a:off x="816906" y="5901341"/>
            <a:ext cx="298258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" name="直線矢印コネクタ 4"/>
          <p:cNvCxnSpPr>
            <a:cxnSpLocks noChangeShapeType="1"/>
          </p:cNvCxnSpPr>
          <p:nvPr/>
        </p:nvCxnSpPr>
        <p:spPr bwMode="auto">
          <a:xfrm flipV="1">
            <a:off x="2320104" y="3959829"/>
            <a:ext cx="0" cy="257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3" name="テキスト ボックス 10"/>
          <p:cNvSpPr txBox="1">
            <a:spLocks noChangeArrowheads="1"/>
          </p:cNvSpPr>
          <p:nvPr/>
        </p:nvSpPr>
        <p:spPr bwMode="auto">
          <a:xfrm>
            <a:off x="3799052" y="5714728"/>
            <a:ext cx="360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latin typeface="Symbol" panose="05050102010706020507" pitchFamily="18" charset="2"/>
              </a:rPr>
              <a:t>w</a:t>
            </a:r>
            <a:endParaRPr lang="ja-JP" altLang="en-US" sz="2000" i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オブジェクト 24"/>
              <p:cNvSpPr txBox="1"/>
              <p:nvPr/>
            </p:nvSpPr>
            <p:spPr bwMode="auto">
              <a:xfrm>
                <a:off x="1908055" y="3803869"/>
                <a:ext cx="466725" cy="503238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5" name="オブジェクト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8055" y="3803869"/>
                <a:ext cx="466725" cy="503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直線コネクタ 2"/>
          <p:cNvCxnSpPr/>
          <p:nvPr/>
        </p:nvCxnSpPr>
        <p:spPr bwMode="auto">
          <a:xfrm>
            <a:off x="898634" y="5249917"/>
            <a:ext cx="282202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直線矢印コネクタ 2"/>
          <p:cNvCxnSpPr>
            <a:cxnSpLocks noChangeShapeType="1"/>
          </p:cNvCxnSpPr>
          <p:nvPr/>
        </p:nvCxnSpPr>
        <p:spPr bwMode="auto">
          <a:xfrm>
            <a:off x="5294312" y="5901341"/>
            <a:ext cx="298258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1" name="直線矢印コネクタ 4"/>
          <p:cNvCxnSpPr>
            <a:cxnSpLocks noChangeShapeType="1"/>
          </p:cNvCxnSpPr>
          <p:nvPr/>
        </p:nvCxnSpPr>
        <p:spPr bwMode="auto">
          <a:xfrm flipV="1">
            <a:off x="6797510" y="3959829"/>
            <a:ext cx="0" cy="25749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2" name="テキスト ボックス 10"/>
          <p:cNvSpPr txBox="1">
            <a:spLocks noChangeArrowheads="1"/>
          </p:cNvSpPr>
          <p:nvPr/>
        </p:nvSpPr>
        <p:spPr bwMode="auto">
          <a:xfrm>
            <a:off x="8276458" y="5714728"/>
            <a:ext cx="3609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latin typeface="Symbol" panose="05050102010706020507" pitchFamily="18" charset="2"/>
              </a:rPr>
              <a:t>w</a:t>
            </a:r>
            <a:endParaRPr lang="ja-JP" altLang="en-US" sz="2000" i="1" dirty="0">
              <a:latin typeface="Symbol" panose="05050102010706020507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オブジェクト 32"/>
              <p:cNvSpPr txBox="1"/>
              <p:nvPr/>
            </p:nvSpPr>
            <p:spPr bwMode="auto">
              <a:xfrm>
                <a:off x="6305550" y="3821113"/>
                <a:ext cx="466725" cy="466725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33" name="オブジェクト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305550" y="3821113"/>
                <a:ext cx="466725" cy="4667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フリーフォーム 41"/>
          <p:cNvSpPr>
            <a:spLocks/>
          </p:cNvSpPr>
          <p:nvPr/>
        </p:nvSpPr>
        <p:spPr bwMode="auto">
          <a:xfrm>
            <a:off x="6022536" y="4540469"/>
            <a:ext cx="1529147" cy="1355725"/>
          </a:xfrm>
          <a:custGeom>
            <a:avLst/>
            <a:gdLst>
              <a:gd name="T0" fmla="*/ 0 w 994610"/>
              <a:gd name="T1" fmla="*/ 922421 h 922421"/>
              <a:gd name="T2" fmla="*/ 770215 w 994610"/>
              <a:gd name="T3" fmla="*/ 0 h 922421"/>
              <a:gd name="T4" fmla="*/ 1515979 w 994610"/>
              <a:gd name="T5" fmla="*/ 922421 h 9224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4610" h="922421">
                <a:moveTo>
                  <a:pt x="0" y="922421"/>
                </a:moveTo>
                <a:cubicBezTo>
                  <a:pt x="169779" y="461210"/>
                  <a:pt x="339558" y="0"/>
                  <a:pt x="505326" y="0"/>
                </a:cubicBezTo>
                <a:cubicBezTo>
                  <a:pt x="671094" y="0"/>
                  <a:pt x="832852" y="461210"/>
                  <a:pt x="994610" y="92242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6" name="右矢印 35"/>
          <p:cNvSpPr/>
          <p:nvPr/>
        </p:nvSpPr>
        <p:spPr bwMode="auto">
          <a:xfrm rot="5400000">
            <a:off x="2380593" y="3547242"/>
            <a:ext cx="740979" cy="42157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7" name="右矢印 36"/>
          <p:cNvSpPr/>
          <p:nvPr/>
        </p:nvSpPr>
        <p:spPr bwMode="auto">
          <a:xfrm>
            <a:off x="4335517" y="4682359"/>
            <a:ext cx="740979" cy="42157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38" name="右矢印 37"/>
          <p:cNvSpPr/>
          <p:nvPr/>
        </p:nvSpPr>
        <p:spPr bwMode="auto">
          <a:xfrm rot="10800000">
            <a:off x="4288221" y="5328744"/>
            <a:ext cx="740979" cy="421570"/>
          </a:xfrm>
          <a:prstGeom prst="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オブジェクト 38"/>
              <p:cNvSpPr txBox="1"/>
              <p:nvPr/>
            </p:nvSpPr>
            <p:spPr bwMode="auto">
              <a:xfrm>
                <a:off x="4016047" y="5740400"/>
                <a:ext cx="1327150" cy="85956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オブジェクト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6047" y="5740400"/>
                <a:ext cx="1327150" cy="8595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右矢印 39"/>
          <p:cNvSpPr/>
          <p:nvPr/>
        </p:nvSpPr>
        <p:spPr bwMode="auto">
          <a:xfrm rot="5400000">
            <a:off x="6747643" y="3342293"/>
            <a:ext cx="740979" cy="421570"/>
          </a:xfrm>
          <a:prstGeom prst="rightArrow">
            <a:avLst/>
          </a:prstGeom>
          <a:solidFill>
            <a:srgbClr val="FFCC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999890" y="3909848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フーリエ変換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268013" y="3831021"/>
            <a:ext cx="1571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フーリエ変換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オブジェクト 43"/>
              <p:cNvSpPr txBox="1"/>
              <p:nvPr/>
            </p:nvSpPr>
            <p:spPr bwMode="auto">
              <a:xfrm>
                <a:off x="3335010" y="1169728"/>
                <a:ext cx="2687418" cy="52791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オブジェクト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5010" y="1169728"/>
                <a:ext cx="2687418" cy="527912"/>
              </a:xfrm>
              <a:prstGeom prst="rect">
                <a:avLst/>
              </a:prstGeom>
              <a:blipFill>
                <a:blip r:embed="rId9"/>
                <a:stretch>
                  <a:fillRect l="-680" b="-2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角丸四角形吹き出し 9"/>
          <p:cNvSpPr/>
          <p:nvPr/>
        </p:nvSpPr>
        <p:spPr bwMode="auto">
          <a:xfrm>
            <a:off x="4083268" y="2885090"/>
            <a:ext cx="1781503" cy="1101379"/>
          </a:xfrm>
          <a:prstGeom prst="wedgeRoundRectCallout">
            <a:avLst>
              <a:gd name="adj1" fmla="val 18105"/>
              <a:gd name="adj2" fmla="val 6536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214681" y="2900855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/>
              <a:t>伝達関数</a:t>
            </a:r>
            <a:endParaRPr kumimoji="1" lang="ja-JP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オブジェクト 45"/>
              <p:cNvSpPr txBox="1"/>
              <p:nvPr/>
            </p:nvSpPr>
            <p:spPr bwMode="auto">
              <a:xfrm>
                <a:off x="4251215" y="3433720"/>
                <a:ext cx="1487433" cy="40255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6" name="オブジェクト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51215" y="3433720"/>
                <a:ext cx="1487433" cy="402556"/>
              </a:xfrm>
              <a:prstGeom prst="rect">
                <a:avLst/>
              </a:prstGeom>
              <a:blipFill>
                <a:blip r:embed="rId10"/>
                <a:stretch>
                  <a:fillRect l="-820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フリーフォーム 1"/>
          <p:cNvSpPr/>
          <p:nvPr/>
        </p:nvSpPr>
        <p:spPr>
          <a:xfrm>
            <a:off x="1393371" y="2612571"/>
            <a:ext cx="6593951" cy="3987398"/>
          </a:xfrm>
          <a:custGeom>
            <a:avLst/>
            <a:gdLst>
              <a:gd name="connsiteX0" fmla="*/ 6589486 w 6615013"/>
              <a:gd name="connsiteY0" fmla="*/ 0 h 3993672"/>
              <a:gd name="connsiteX1" fmla="*/ 6429829 w 6615013"/>
              <a:gd name="connsiteY1" fmla="*/ 2627086 h 3993672"/>
              <a:gd name="connsiteX2" fmla="*/ 5210629 w 6615013"/>
              <a:gd name="connsiteY2" fmla="*/ 3788229 h 3993672"/>
              <a:gd name="connsiteX3" fmla="*/ 3294743 w 6615013"/>
              <a:gd name="connsiteY3" fmla="*/ 3976915 h 3993672"/>
              <a:gd name="connsiteX4" fmla="*/ 1190172 w 6615013"/>
              <a:gd name="connsiteY4" fmla="*/ 3585029 h 3993672"/>
              <a:gd name="connsiteX5" fmla="*/ 232229 w 6615013"/>
              <a:gd name="connsiteY5" fmla="*/ 1901372 h 3993672"/>
              <a:gd name="connsiteX6" fmla="*/ 0 w 6615013"/>
              <a:gd name="connsiteY6" fmla="*/ 275772 h 3993672"/>
              <a:gd name="connsiteX0" fmla="*/ 6589486 w 6593549"/>
              <a:gd name="connsiteY0" fmla="*/ 0 h 3990302"/>
              <a:gd name="connsiteX1" fmla="*/ 6197600 w 6593549"/>
              <a:gd name="connsiteY1" fmla="*/ 2757714 h 3990302"/>
              <a:gd name="connsiteX2" fmla="*/ 5210629 w 6593549"/>
              <a:gd name="connsiteY2" fmla="*/ 3788229 h 3990302"/>
              <a:gd name="connsiteX3" fmla="*/ 3294743 w 6593549"/>
              <a:gd name="connsiteY3" fmla="*/ 3976915 h 3990302"/>
              <a:gd name="connsiteX4" fmla="*/ 1190172 w 6593549"/>
              <a:gd name="connsiteY4" fmla="*/ 3585029 h 3990302"/>
              <a:gd name="connsiteX5" fmla="*/ 232229 w 6593549"/>
              <a:gd name="connsiteY5" fmla="*/ 1901372 h 3990302"/>
              <a:gd name="connsiteX6" fmla="*/ 0 w 6593549"/>
              <a:gd name="connsiteY6" fmla="*/ 275772 h 3990302"/>
              <a:gd name="connsiteX0" fmla="*/ 6589486 w 6593951"/>
              <a:gd name="connsiteY0" fmla="*/ 0 h 3987398"/>
              <a:gd name="connsiteX1" fmla="*/ 6197600 w 6593951"/>
              <a:gd name="connsiteY1" fmla="*/ 2757714 h 3987398"/>
              <a:gd name="connsiteX2" fmla="*/ 5080001 w 6593951"/>
              <a:gd name="connsiteY2" fmla="*/ 3773715 h 3987398"/>
              <a:gd name="connsiteX3" fmla="*/ 3294743 w 6593951"/>
              <a:gd name="connsiteY3" fmla="*/ 3976915 h 3987398"/>
              <a:gd name="connsiteX4" fmla="*/ 1190172 w 6593951"/>
              <a:gd name="connsiteY4" fmla="*/ 3585029 h 3987398"/>
              <a:gd name="connsiteX5" fmla="*/ 232229 w 6593951"/>
              <a:gd name="connsiteY5" fmla="*/ 1901372 h 3987398"/>
              <a:gd name="connsiteX6" fmla="*/ 0 w 6593951"/>
              <a:gd name="connsiteY6" fmla="*/ 275772 h 3987398"/>
              <a:gd name="connsiteX0" fmla="*/ 6589486 w 6593951"/>
              <a:gd name="connsiteY0" fmla="*/ 0 h 3987398"/>
              <a:gd name="connsiteX1" fmla="*/ 6197600 w 6593951"/>
              <a:gd name="connsiteY1" fmla="*/ 2757714 h 3987398"/>
              <a:gd name="connsiteX2" fmla="*/ 5080001 w 6593951"/>
              <a:gd name="connsiteY2" fmla="*/ 3773715 h 3987398"/>
              <a:gd name="connsiteX3" fmla="*/ 3294743 w 6593951"/>
              <a:gd name="connsiteY3" fmla="*/ 3976915 h 3987398"/>
              <a:gd name="connsiteX4" fmla="*/ 1190172 w 6593951"/>
              <a:gd name="connsiteY4" fmla="*/ 3585029 h 3987398"/>
              <a:gd name="connsiteX5" fmla="*/ 304800 w 6593951"/>
              <a:gd name="connsiteY5" fmla="*/ 2235200 h 3987398"/>
              <a:gd name="connsiteX6" fmla="*/ 0 w 6593951"/>
              <a:gd name="connsiteY6" fmla="*/ 275772 h 3987398"/>
              <a:gd name="connsiteX0" fmla="*/ 6589486 w 6593951"/>
              <a:gd name="connsiteY0" fmla="*/ 0 h 3987398"/>
              <a:gd name="connsiteX1" fmla="*/ 6197600 w 6593951"/>
              <a:gd name="connsiteY1" fmla="*/ 2757714 h 3987398"/>
              <a:gd name="connsiteX2" fmla="*/ 5080001 w 6593951"/>
              <a:gd name="connsiteY2" fmla="*/ 3773715 h 3987398"/>
              <a:gd name="connsiteX3" fmla="*/ 3294743 w 6593951"/>
              <a:gd name="connsiteY3" fmla="*/ 3976915 h 3987398"/>
              <a:gd name="connsiteX4" fmla="*/ 1190172 w 6593951"/>
              <a:gd name="connsiteY4" fmla="*/ 3585029 h 3987398"/>
              <a:gd name="connsiteX5" fmla="*/ 304800 w 6593951"/>
              <a:gd name="connsiteY5" fmla="*/ 2235200 h 3987398"/>
              <a:gd name="connsiteX6" fmla="*/ 0 w 6593951"/>
              <a:gd name="connsiteY6" fmla="*/ 275772 h 398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93951" h="3987398">
                <a:moveTo>
                  <a:pt x="6589486" y="0"/>
                </a:moveTo>
                <a:cubicBezTo>
                  <a:pt x="6624562" y="997857"/>
                  <a:pt x="6449181" y="2128762"/>
                  <a:pt x="6197600" y="2757714"/>
                </a:cubicBezTo>
                <a:cubicBezTo>
                  <a:pt x="5946019" y="3386667"/>
                  <a:pt x="5563811" y="3570515"/>
                  <a:pt x="5080001" y="3773715"/>
                </a:cubicBezTo>
                <a:cubicBezTo>
                  <a:pt x="4596191" y="3976915"/>
                  <a:pt x="3943048" y="4008363"/>
                  <a:pt x="3294743" y="3976915"/>
                </a:cubicBezTo>
                <a:cubicBezTo>
                  <a:pt x="2646438" y="3945467"/>
                  <a:pt x="1688496" y="3875315"/>
                  <a:pt x="1190172" y="3585029"/>
                </a:cubicBezTo>
                <a:cubicBezTo>
                  <a:pt x="691848" y="3294743"/>
                  <a:pt x="445105" y="2757715"/>
                  <a:pt x="304800" y="2235200"/>
                </a:cubicBezTo>
                <a:cubicBezTo>
                  <a:pt x="164495" y="1712685"/>
                  <a:pt x="16933" y="812800"/>
                  <a:pt x="0" y="275772"/>
                </a:cubicBezTo>
              </a:path>
            </a:pathLst>
          </a:custGeom>
          <a:noFill/>
          <a:ln w="28575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9927" y="76117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元画像</a:t>
            </a: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7221103" y="63215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ぼやけた画像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628972" y="659517"/>
            <a:ext cx="122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手ぶれ</a:t>
            </a:r>
            <a:endParaRPr kumimoji="1" lang="ja-JP" altLang="en-US" sz="2400" b="1" dirty="0"/>
          </a:p>
        </p:txBody>
      </p:sp>
      <p:sp>
        <p:nvSpPr>
          <p:cNvPr id="8" name="曲折矢印 7"/>
          <p:cNvSpPr/>
          <p:nvPr/>
        </p:nvSpPr>
        <p:spPr>
          <a:xfrm rot="5400000">
            <a:off x="4849542" y="704419"/>
            <a:ext cx="425241" cy="611596"/>
          </a:xfrm>
          <a:prstGeom prst="ben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73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フーリエ変換の諸定理</a:t>
            </a:r>
            <a:r>
              <a:rPr lang="en-US" altLang="ja-JP" sz="3200" dirty="0"/>
              <a:t>(1/2)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オブジェクト 3"/>
              <p:cNvSpPr txBox="1"/>
              <p:nvPr/>
            </p:nvSpPr>
            <p:spPr bwMode="auto">
              <a:xfrm>
                <a:off x="522515" y="1117600"/>
                <a:ext cx="5647238" cy="48404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" name="オブジェクト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515" y="1117600"/>
                <a:ext cx="5647238" cy="484049"/>
              </a:xfrm>
              <a:prstGeom prst="rect">
                <a:avLst/>
              </a:prstGeom>
              <a:blipFill>
                <a:blip r:embed="rId2"/>
                <a:stretch>
                  <a:fillRect l="-324"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オブジェクト 8"/>
              <p:cNvSpPr txBox="1"/>
              <p:nvPr/>
            </p:nvSpPr>
            <p:spPr bwMode="auto">
              <a:xfrm>
                <a:off x="522515" y="1759473"/>
                <a:ext cx="3941543" cy="55319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𝜔𝜏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オブジェクト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515" y="1759473"/>
                <a:ext cx="3941543" cy="553199"/>
              </a:xfrm>
              <a:prstGeom prst="rect">
                <a:avLst/>
              </a:prstGeom>
              <a:blipFill>
                <a:blip r:embed="rId3"/>
                <a:stretch>
                  <a:fillRect l="-464" b="-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オブジェクト 10"/>
              <p:cNvSpPr txBox="1"/>
              <p:nvPr/>
            </p:nvSpPr>
            <p:spPr bwMode="auto">
              <a:xfrm>
                <a:off x="541565" y="2470496"/>
                <a:ext cx="3895443" cy="57624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1" name="オブジェクト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1565" y="2470496"/>
                <a:ext cx="3895443" cy="576249"/>
              </a:xfrm>
              <a:prstGeom prst="rect">
                <a:avLst/>
              </a:prstGeom>
              <a:blipFill>
                <a:blip r:embed="rId4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オブジェクト 12"/>
              <p:cNvSpPr txBox="1"/>
              <p:nvPr/>
            </p:nvSpPr>
            <p:spPr bwMode="auto">
              <a:xfrm>
                <a:off x="522515" y="3204569"/>
                <a:ext cx="3434444" cy="62234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d>
                        <m:dPr>
                          <m:begChr m:val="|"/>
                          <m:endChr m:val="|"/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3" name="オブジェクト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515" y="3204569"/>
                <a:ext cx="3434444" cy="622349"/>
              </a:xfrm>
              <a:prstGeom prst="rect">
                <a:avLst/>
              </a:prstGeom>
              <a:blipFill>
                <a:blip r:embed="rId5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オブジェクト 14"/>
              <p:cNvSpPr txBox="1"/>
              <p:nvPr/>
            </p:nvSpPr>
            <p:spPr bwMode="auto">
              <a:xfrm>
                <a:off x="493939" y="3984742"/>
                <a:ext cx="3503593" cy="94504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" name="オブジェクト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939" y="3984742"/>
                <a:ext cx="3503593" cy="9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オブジェクト 16"/>
              <p:cNvSpPr txBox="1"/>
              <p:nvPr/>
            </p:nvSpPr>
            <p:spPr bwMode="auto">
              <a:xfrm>
                <a:off x="493939" y="5087614"/>
                <a:ext cx="3319193" cy="1014198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7" name="オブジェクト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3939" y="5087614"/>
                <a:ext cx="3319193" cy="10141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正方形/長方形 19"/>
          <p:cNvSpPr/>
          <p:nvPr/>
        </p:nvSpPr>
        <p:spPr>
          <a:xfrm>
            <a:off x="6731475" y="123231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線形性</a:t>
            </a:r>
            <a:endParaRPr lang="ja-JP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6731475" y="189670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時間</a:t>
            </a:r>
            <a:r>
              <a:rPr lang="ja-JP" altLang="en-US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遅延</a:t>
            </a:r>
            <a:endParaRPr lang="ja-JP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731475" y="2561101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推移</a:t>
            </a:r>
            <a:r>
              <a:rPr lang="ja-JP" altLang="en-US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律</a:t>
            </a:r>
            <a:endParaRPr lang="ja-JP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6731474" y="322549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伸縮</a:t>
            </a:r>
            <a:r>
              <a:rPr lang="ja-JP" altLang="en-US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律</a:t>
            </a:r>
            <a:endParaRPr lang="ja-JP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731474" y="418494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微分</a:t>
            </a:r>
            <a:endParaRPr lang="ja-JP" altLang="en-US" sz="2400" dirty="0">
              <a:ea typeface="ＭＳ Ｐゴシック" panose="020B060007020508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731474" y="522538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ea typeface="ＭＳ Ｐゴシック" panose="020B0600070205080204" pitchFamily="50" charset="-128"/>
                <a:cs typeface="Times New Roman" panose="02020603050405020304" pitchFamily="18" charset="0"/>
              </a:rPr>
              <a:t>積分</a:t>
            </a:r>
            <a:endParaRPr lang="ja-JP" altLang="en-US" sz="2400" dirty="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02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正方形/長方形 15370"/>
          <p:cNvSpPr/>
          <p:nvPr/>
        </p:nvSpPr>
        <p:spPr>
          <a:xfrm>
            <a:off x="460094" y="2622721"/>
            <a:ext cx="7867706" cy="220715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フーリエ変換の諸定理</a:t>
            </a:r>
            <a:r>
              <a:rPr lang="en-US" altLang="ja-JP" sz="3200" dirty="0"/>
              <a:t>(2/2)</a:t>
            </a:r>
            <a:endParaRPr lang="ja-JP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オブジェクト 2"/>
              <p:cNvSpPr txBox="1"/>
              <p:nvPr/>
            </p:nvSpPr>
            <p:spPr bwMode="auto">
              <a:xfrm>
                <a:off x="347010" y="618565"/>
                <a:ext cx="5574819" cy="1231889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</m:t>
                      </m:r>
                      <m:r>
                        <m:rPr>
                          <m:aln/>
                        </m:rP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nary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3" name="オブジェクト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7010" y="618565"/>
                <a:ext cx="5574819" cy="1231889"/>
              </a:xfrm>
              <a:prstGeom prst="rect">
                <a:avLst/>
              </a:prstGeom>
              <a:blipFill>
                <a:blip r:embed="rId2"/>
                <a:stretch>
                  <a:fillRect b="-73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オブジェクト 5"/>
              <p:cNvSpPr txBox="1"/>
              <p:nvPr/>
            </p:nvSpPr>
            <p:spPr bwMode="auto">
              <a:xfrm>
                <a:off x="419951" y="1737689"/>
                <a:ext cx="4489920" cy="8850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4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6" name="オブジェクト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51" y="1737689"/>
                <a:ext cx="4489920" cy="8850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オブジェクト 7"/>
              <p:cNvSpPr txBox="1"/>
              <p:nvPr/>
            </p:nvSpPr>
            <p:spPr bwMode="auto">
              <a:xfrm>
                <a:off x="566824" y="2662290"/>
                <a:ext cx="2714551" cy="49872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ja-JP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ja-JP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ja-JP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ja-JP" altLang="en-US" sz="20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altLang="ja-JP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 :</a:t>
                </a:r>
                <a:r>
                  <a:rPr kumimoji="0"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周期</a:t>
                </a:r>
                <a:r>
                  <a:rPr kumimoji="0" lang="en-US" altLang="ja-JP" sz="2000" i="1" dirty="0">
                    <a:latin typeface="Times New Roman" panose="02020603050405020304" pitchFamily="18" charset="0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T</a:t>
                </a:r>
                <a:r>
                  <a:rPr kumimoji="0"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Times New Roman" panose="02020603050405020304" pitchFamily="18" charset="0"/>
                  </a:rPr>
                  <a:t>の周関数</a:t>
                </a:r>
                <a:r>
                  <a:rPr kumimoji="0"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</a:p>
              <a:p>
                <a:endParaRPr lang="ja-JP" altLang="en-US" sz="2000" dirty="0"/>
              </a:p>
            </p:txBody>
          </p:sp>
        </mc:Choice>
        <mc:Fallback xmlns="">
          <p:sp>
            <p:nvSpPr>
              <p:cNvPr id="8" name="オブジェクト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6824" y="2662290"/>
                <a:ext cx="2714551" cy="498726"/>
              </a:xfrm>
              <a:prstGeom prst="rect">
                <a:avLst/>
              </a:prstGeom>
              <a:blipFill>
                <a:blip r:embed="rId4"/>
                <a:stretch>
                  <a:fillRect l="-1124" t="-9756" b="-24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オブジェクト 17"/>
              <p:cNvSpPr txBox="1"/>
              <p:nvPr/>
            </p:nvSpPr>
            <p:spPr bwMode="auto">
              <a:xfrm>
                <a:off x="419951" y="2899999"/>
                <a:ext cx="5900365" cy="81450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ja-JP" altLang="en-US" sz="20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ja-JP" alt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hr m:val="∑"/>
                          <m:ctrlP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18" name="オブジェクト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951" y="2899999"/>
                <a:ext cx="5900365" cy="814507"/>
              </a:xfrm>
              <a:prstGeom prst="rect">
                <a:avLst/>
              </a:prstGeom>
              <a:blipFill>
                <a:blip r:embed="rId5"/>
                <a:stretch>
                  <a:fillRect b="-75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正方形/長方形 27"/>
          <p:cNvSpPr/>
          <p:nvPr/>
        </p:nvSpPr>
        <p:spPr>
          <a:xfrm>
            <a:off x="4598416" y="3468940"/>
            <a:ext cx="3428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ただし、</a:t>
            </a:r>
            <a:r>
              <a:rPr lang="en-US" altLang="ja-JP" sz="2000" i="1" kern="100" dirty="0" err="1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c</a:t>
            </a:r>
            <a:r>
              <a:rPr lang="en-US" altLang="ja-JP" sz="2000" i="1" kern="100" baseline="-25000" dirty="0" err="1">
                <a:latin typeface="Times New Roman" panose="02020603050405020304" pitchFamily="18" charset="0"/>
                <a:ea typeface="ＭＳ Ｐゴシック" panose="020B0600070205080204" pitchFamily="50" charset="-128"/>
                <a:cs typeface="Times New Roman" panose="02020603050405020304" pitchFamily="18" charset="0"/>
              </a:rPr>
              <a:t>n</a:t>
            </a:r>
            <a:r>
              <a:rPr lang="ja-JP" altLang="ja-JP" sz="20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は複素フーリエ係数</a:t>
            </a:r>
            <a:endParaRPr lang="ja-JP" altLang="en-US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オブジェクト 29"/>
              <p:cNvSpPr txBox="1"/>
              <p:nvPr/>
            </p:nvSpPr>
            <p:spPr bwMode="auto">
              <a:xfrm>
                <a:off x="530108" y="3832293"/>
                <a:ext cx="2885441" cy="827037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𝑗𝑛</m:t>
                          </m:r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0" name="オブジェクト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0108" y="3832293"/>
                <a:ext cx="2885441" cy="8270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0" name="オブジェクト 15359"/>
              <p:cNvSpPr txBox="1"/>
              <p:nvPr/>
            </p:nvSpPr>
            <p:spPr bwMode="auto">
              <a:xfrm>
                <a:off x="3525706" y="3869050"/>
                <a:ext cx="3400038" cy="75352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/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func>
                            <m:func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ja-JP" alt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𝑗𝑛</m:t>
                          </m:r>
                          <m:sSub>
                            <m:sSubPr>
                              <m:ctrlP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ja-JP" alt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360" name="オブジェクト 153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25706" y="3869050"/>
                <a:ext cx="3400038" cy="7535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オブジェクト 15362"/>
              <p:cNvSpPr txBox="1"/>
              <p:nvPr/>
            </p:nvSpPr>
            <p:spPr bwMode="auto">
              <a:xfrm>
                <a:off x="7174551" y="3919600"/>
                <a:ext cx="958590" cy="666139"/>
              </a:xfrm>
              <a:prstGeom prst="rect">
                <a:avLst/>
              </a:prstGeom>
              <a:noFill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ja-JP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15363" name="オブジェクト 153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74551" y="3919600"/>
                <a:ext cx="958590" cy="6661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オブジェクト 15364"/>
              <p:cNvSpPr txBox="1"/>
              <p:nvPr/>
            </p:nvSpPr>
            <p:spPr bwMode="auto">
              <a:xfrm>
                <a:off x="517347" y="4829874"/>
                <a:ext cx="5063182" cy="92064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nary>
                        <m:nary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ja-JP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ja-JP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365" name="オブジェクト 153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7347" y="4829874"/>
                <a:ext cx="5063182" cy="92064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67" name="オブジェクト 15366"/>
              <p:cNvSpPr txBox="1"/>
              <p:nvPr/>
            </p:nvSpPr>
            <p:spPr bwMode="auto">
              <a:xfrm>
                <a:off x="460094" y="5968139"/>
                <a:ext cx="759963" cy="498726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367" name="オブジェクト 153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0094" y="5968139"/>
                <a:ext cx="759963" cy="498726"/>
              </a:xfrm>
              <a:prstGeom prst="rect">
                <a:avLst/>
              </a:prstGeom>
              <a:blipFill>
                <a:blip r:embed="rId10"/>
                <a:stretch>
                  <a:fillRect l="-6400" r="-4800" b="-73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8" name="正方形/長方形 15367"/>
          <p:cNvSpPr/>
          <p:nvPr/>
        </p:nvSpPr>
        <p:spPr>
          <a:xfrm>
            <a:off x="1220057" y="5968139"/>
            <a:ext cx="1725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が実数 ⇔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0" name="オブジェクト 15369"/>
              <p:cNvSpPr txBox="1"/>
              <p:nvPr/>
            </p:nvSpPr>
            <p:spPr bwMode="auto">
              <a:xfrm>
                <a:off x="2880193" y="5932516"/>
                <a:ext cx="2541125" cy="569972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ja-JP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15370" name="オブジェクト 153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0193" y="5932516"/>
                <a:ext cx="2541125" cy="569972"/>
              </a:xfrm>
              <a:prstGeom prst="rect">
                <a:avLst/>
              </a:prstGeom>
              <a:blipFill>
                <a:blip r:embed="rId11"/>
                <a:stretch>
                  <a:fillRect l="-4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72" name="正方形/長方形 15371"/>
          <p:cNvSpPr/>
          <p:nvPr/>
        </p:nvSpPr>
        <p:spPr>
          <a:xfrm>
            <a:off x="6611311" y="99387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畳み込み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73" name="正方形/長方形 15372"/>
          <p:cNvSpPr/>
          <p:nvPr/>
        </p:nvSpPr>
        <p:spPr>
          <a:xfrm>
            <a:off x="6611311" y="199553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積の公式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74" name="正方形/長方形 15373"/>
          <p:cNvSpPr/>
          <p:nvPr/>
        </p:nvSpPr>
        <p:spPr>
          <a:xfrm>
            <a:off x="6871885" y="26515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周期波形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75" name="正方形/長方形 15374"/>
          <p:cNvSpPr/>
          <p:nvPr/>
        </p:nvSpPr>
        <p:spPr>
          <a:xfrm>
            <a:off x="6068070" y="510715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パーセバルの等式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376" name="正方形/長方形 15375"/>
          <p:cNvSpPr/>
          <p:nvPr/>
        </p:nvSpPr>
        <p:spPr>
          <a:xfrm>
            <a:off x="6068070" y="6003766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対称スペクトル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6671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362857" y="676622"/>
            <a:ext cx="8258629" cy="16350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実数関数のフーリエ変換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オブジェクト 44"/>
              <p:cNvSpPr txBox="1"/>
              <p:nvPr/>
            </p:nvSpPr>
            <p:spPr bwMode="auto">
              <a:xfrm>
                <a:off x="605237" y="813886"/>
                <a:ext cx="759963" cy="498726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5" name="オブジェクト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237" y="813886"/>
                <a:ext cx="759963" cy="49872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正方形/長方形 47"/>
          <p:cNvSpPr/>
          <p:nvPr/>
        </p:nvSpPr>
        <p:spPr>
          <a:xfrm>
            <a:off x="1365200" y="813886"/>
            <a:ext cx="17256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が実数 ⇔ 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オブジェクト 48"/>
              <p:cNvSpPr txBox="1"/>
              <p:nvPr/>
            </p:nvSpPr>
            <p:spPr bwMode="auto">
              <a:xfrm>
                <a:off x="2969869" y="813886"/>
                <a:ext cx="2541125" cy="569972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49" name="オブジェクト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69869" y="813886"/>
                <a:ext cx="2541125" cy="5699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正方形/長方形 49"/>
          <p:cNvSpPr/>
          <p:nvPr/>
        </p:nvSpPr>
        <p:spPr>
          <a:xfrm>
            <a:off x="6174132" y="837519"/>
            <a:ext cx="21259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ja-JP" sz="2400" kern="10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 panose="02020603050405020304" pitchFamily="18" charset="0"/>
              </a:rPr>
              <a:t>対称スペクトル</a:t>
            </a:r>
            <a:endParaRPr lang="ja-JP" altLang="en-US" sz="24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オブジェクト 50"/>
              <p:cNvSpPr txBox="1"/>
              <p:nvPr/>
            </p:nvSpPr>
            <p:spPr bwMode="auto">
              <a:xfrm>
                <a:off x="423661" y="2368598"/>
                <a:ext cx="6729413" cy="10826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nor/>
                        </m:rPr>
                        <a:rPr lang="ja-JP" altLang="en-US" sz="2800">
                          <a:solidFill>
                            <a:srgbClr val="000000"/>
                          </a:solidFill>
                          <a:latin typeface="French Script MT" panose="03020402040607040605" pitchFamily="66" charset="0"/>
                        </a:rPr>
                        <m:t>F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ja-JP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)]=</m:t>
                      </m:r>
                      <m:nary>
                        <m:naryPr>
                          <m:ctrlP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ja-JP" altLang="en-US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ja-JP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51" name="オブジェクト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661" y="2368598"/>
                <a:ext cx="6729413" cy="1082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365200" y="3451273"/>
                <a:ext cx="5998245" cy="1962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24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ja-JP" alt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ja-JP" altLang="en-US" sz="2400" i="1">
                              <a:latin typeface="Cambria Math" panose="02040503050406030204" pitchFamily="18" charset="0"/>
                            </a:rPr>
                            <m:t>ー</m:t>
                          </m:r>
                          <m:r>
                            <m:rPr>
                              <m:brk m:alnAt="23"/>
                            </m:rPr>
                            <a:rPr lang="ja-JP" alt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func>
                                <m:funcPr>
                                  <m:ctrlPr>
                                    <a:rPr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24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ja-JP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nary>
                        <m:naryPr>
                          <m:ctrlPr>
                            <a:rPr kumimoji="1" lang="ja-JP" alt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ja-JP" altLang="en-US" sz="2400" i="1">
                              <a:latin typeface="Cambria Math" panose="02040503050406030204" pitchFamily="18" charset="0"/>
                            </a:rPr>
                            <m:t>ー</m:t>
                          </m:r>
                          <m:r>
                            <m:rPr>
                              <m:brk m:alnAt="23"/>
                            </m:rPr>
                            <a:rPr lang="ja-JP" altLang="en-US" sz="240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kumimoji="1" lang="en-US" altLang="ja-JP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400" i="0">
                                  <a:latin typeface="Cambria Math" panose="02040503050406030204" pitchFamily="18" charset="0"/>
                                </a:rPr>
                                <m:t>Even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ja-JP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altLang="ja-JP" sz="2400" i="0">
                                  <a:latin typeface="Cambria Math" panose="02040503050406030204" pitchFamily="18" charset="0"/>
                                </a:rPr>
                                <m:t>Odd</m:t>
                              </m:r>
                              <m:d>
                                <m:d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ja-JP" altLang="en-US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en-US" altLang="ja-JP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Even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400" i="0">
                          <a:latin typeface="Cambria Math" panose="02040503050406030204" pitchFamily="18" charset="0"/>
                        </a:rPr>
                        <m:t>Odd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200" y="3451273"/>
                <a:ext cx="5998245" cy="1962973"/>
              </a:xfrm>
              <a:prstGeom prst="rect">
                <a:avLst/>
              </a:prstGeom>
              <a:blipFill>
                <a:blip r:embed="rId5"/>
                <a:stretch>
                  <a:fillRect l="-102" b="-528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979725" y="1817733"/>
                <a:ext cx="4823500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</m:t>
                    </m:r>
                    <m:d>
                      <m:dPr>
                        <m:ctrlPr>
                          <a:rPr lang="en-US" altLang="ja-JP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ja-JP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</m:d>
                    <m:r>
                      <a:rPr lang="ja-JP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altLang="ja-JP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ja-JP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US" altLang="ja-JP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25" y="1817733"/>
                <a:ext cx="4823500" cy="404983"/>
              </a:xfrm>
              <a:prstGeom prst="rect">
                <a:avLst/>
              </a:prstGeom>
              <a:blipFill>
                <a:blip r:embed="rId6"/>
                <a:stretch>
                  <a:fillRect b="-208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下矢印 4"/>
          <p:cNvSpPr/>
          <p:nvPr/>
        </p:nvSpPr>
        <p:spPr>
          <a:xfrm>
            <a:off x="3788368" y="1308239"/>
            <a:ext cx="452063" cy="452581"/>
          </a:xfrm>
          <a:prstGeom prst="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2"/>
          <p:cNvCxnSpPr>
            <a:cxnSpLocks noChangeShapeType="1"/>
          </p:cNvCxnSpPr>
          <p:nvPr/>
        </p:nvCxnSpPr>
        <p:spPr bwMode="auto">
          <a:xfrm>
            <a:off x="3849375" y="6528166"/>
            <a:ext cx="155310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" name="直線矢印コネクタ 4"/>
          <p:cNvCxnSpPr>
            <a:cxnSpLocks noChangeShapeType="1"/>
          </p:cNvCxnSpPr>
          <p:nvPr/>
        </p:nvCxnSpPr>
        <p:spPr bwMode="auto">
          <a:xfrm flipV="1">
            <a:off x="4632127" y="5517173"/>
            <a:ext cx="0" cy="134082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" name="テキスト ボックス 10"/>
          <p:cNvSpPr txBox="1">
            <a:spLocks noChangeArrowheads="1"/>
          </p:cNvSpPr>
          <p:nvPr/>
        </p:nvSpPr>
        <p:spPr bwMode="auto">
          <a:xfrm>
            <a:off x="5367378" y="6294484"/>
            <a:ext cx="403776" cy="40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latin typeface="Symbol" panose="05050102010706020507" pitchFamily="18" charset="2"/>
              </a:rPr>
              <a:t>w</a:t>
            </a:r>
            <a:endParaRPr lang="ja-JP" altLang="en-US" sz="2000" i="1" dirty="0">
              <a:latin typeface="Symbol" panose="05050102010706020507" pitchFamily="18" charset="2"/>
            </a:endParaRPr>
          </a:p>
        </p:txBody>
      </p:sp>
      <p:sp>
        <p:nvSpPr>
          <p:cNvPr id="15" name="フリーフォーム 41"/>
          <p:cNvSpPr>
            <a:spLocks/>
          </p:cNvSpPr>
          <p:nvPr/>
        </p:nvSpPr>
        <p:spPr bwMode="auto">
          <a:xfrm>
            <a:off x="4228579" y="5819527"/>
            <a:ext cx="796264" cy="705959"/>
          </a:xfrm>
          <a:custGeom>
            <a:avLst/>
            <a:gdLst>
              <a:gd name="T0" fmla="*/ 0 w 994610"/>
              <a:gd name="T1" fmla="*/ 922421 h 922421"/>
              <a:gd name="T2" fmla="*/ 770215 w 994610"/>
              <a:gd name="T3" fmla="*/ 0 h 922421"/>
              <a:gd name="T4" fmla="*/ 1515979 w 994610"/>
              <a:gd name="T5" fmla="*/ 922421 h 9224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94610" h="922421">
                <a:moveTo>
                  <a:pt x="0" y="922421"/>
                </a:moveTo>
                <a:cubicBezTo>
                  <a:pt x="169779" y="461210"/>
                  <a:pt x="339558" y="0"/>
                  <a:pt x="505326" y="0"/>
                </a:cubicBezTo>
                <a:cubicBezTo>
                  <a:pt x="671094" y="0"/>
                  <a:pt x="832852" y="461210"/>
                  <a:pt x="994610" y="92242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正方形/長方形 6"/>
              <p:cNvSpPr/>
              <p:nvPr/>
            </p:nvSpPr>
            <p:spPr>
              <a:xfrm>
                <a:off x="3715229" y="5448855"/>
                <a:ext cx="9106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7" name="正方形/長方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229" y="5448855"/>
                <a:ext cx="91069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線矢印コネクタ 2"/>
          <p:cNvCxnSpPr>
            <a:cxnSpLocks noChangeShapeType="1"/>
          </p:cNvCxnSpPr>
          <p:nvPr/>
        </p:nvCxnSpPr>
        <p:spPr bwMode="auto">
          <a:xfrm>
            <a:off x="6245105" y="6209667"/>
            <a:ext cx="155310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" name="直線矢印コネクタ 4"/>
          <p:cNvCxnSpPr>
            <a:cxnSpLocks noChangeShapeType="1"/>
          </p:cNvCxnSpPr>
          <p:nvPr/>
        </p:nvCxnSpPr>
        <p:spPr bwMode="auto">
          <a:xfrm flipV="1">
            <a:off x="7027857" y="5517173"/>
            <a:ext cx="0" cy="134082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" name="テキスト ボックス 10"/>
          <p:cNvSpPr txBox="1">
            <a:spLocks noChangeArrowheads="1"/>
          </p:cNvSpPr>
          <p:nvPr/>
        </p:nvSpPr>
        <p:spPr bwMode="auto">
          <a:xfrm>
            <a:off x="7712599" y="5987531"/>
            <a:ext cx="3982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2000" i="1" dirty="0">
                <a:latin typeface="Symbol" panose="05050102010706020507" pitchFamily="18" charset="2"/>
              </a:rPr>
              <a:t>w</a:t>
            </a:r>
            <a:endParaRPr lang="ja-JP" altLang="en-US" sz="2000" i="1" dirty="0">
              <a:latin typeface="Symbol" panose="05050102010706020507" pitchFamily="18" charset="2"/>
            </a:endParaRPr>
          </a:p>
        </p:txBody>
      </p:sp>
      <p:sp>
        <p:nvSpPr>
          <p:cNvPr id="22" name="フリーフォーム 41"/>
          <p:cNvSpPr>
            <a:spLocks/>
          </p:cNvSpPr>
          <p:nvPr/>
        </p:nvSpPr>
        <p:spPr bwMode="auto">
          <a:xfrm>
            <a:off x="7035439" y="5628055"/>
            <a:ext cx="477663" cy="581612"/>
          </a:xfrm>
          <a:custGeom>
            <a:avLst/>
            <a:gdLst>
              <a:gd name="T0" fmla="*/ 0 w 994610"/>
              <a:gd name="T1" fmla="*/ 922421 h 922421"/>
              <a:gd name="T2" fmla="*/ 770215 w 994610"/>
              <a:gd name="T3" fmla="*/ 0 h 922421"/>
              <a:gd name="T4" fmla="*/ 1515979 w 994610"/>
              <a:gd name="T5" fmla="*/ 922421 h 922421"/>
              <a:gd name="T6" fmla="*/ 0 60000 65536"/>
              <a:gd name="T7" fmla="*/ 0 60000 65536"/>
              <a:gd name="T8" fmla="*/ 0 60000 65536"/>
              <a:gd name="connsiteX0" fmla="*/ 0 w 994610"/>
              <a:gd name="connsiteY0" fmla="*/ 771881 h 771881"/>
              <a:gd name="connsiteX1" fmla="*/ 697866 w 994610"/>
              <a:gd name="connsiteY1" fmla="*/ 0 h 771881"/>
              <a:gd name="connsiteX2" fmla="*/ 994610 w 994610"/>
              <a:gd name="connsiteY2" fmla="*/ 771881 h 771881"/>
              <a:gd name="connsiteX0" fmla="*/ 0 w 994610"/>
              <a:gd name="connsiteY0" fmla="*/ 771881 h 771881"/>
              <a:gd name="connsiteX1" fmla="*/ 697866 w 994610"/>
              <a:gd name="connsiteY1" fmla="*/ 0 h 771881"/>
              <a:gd name="connsiteX2" fmla="*/ 994610 w 994610"/>
              <a:gd name="connsiteY2" fmla="*/ 771881 h 771881"/>
              <a:gd name="connsiteX0" fmla="*/ 0 w 994610"/>
              <a:gd name="connsiteY0" fmla="*/ 774724 h 774724"/>
              <a:gd name="connsiteX1" fmla="*/ 697866 w 994610"/>
              <a:gd name="connsiteY1" fmla="*/ 2843 h 774724"/>
              <a:gd name="connsiteX2" fmla="*/ 994610 w 994610"/>
              <a:gd name="connsiteY2" fmla="*/ 774724 h 774724"/>
              <a:gd name="connsiteX0" fmla="*/ 0 w 994610"/>
              <a:gd name="connsiteY0" fmla="*/ 774724 h 774724"/>
              <a:gd name="connsiteX1" fmla="*/ 697866 w 994610"/>
              <a:gd name="connsiteY1" fmla="*/ 2843 h 774724"/>
              <a:gd name="connsiteX2" fmla="*/ 994610 w 994610"/>
              <a:gd name="connsiteY2" fmla="*/ 774724 h 774724"/>
              <a:gd name="connsiteX0" fmla="*/ 0 w 994610"/>
              <a:gd name="connsiteY0" fmla="*/ 774724 h 774724"/>
              <a:gd name="connsiteX1" fmla="*/ 697866 w 994610"/>
              <a:gd name="connsiteY1" fmla="*/ 2843 h 774724"/>
              <a:gd name="connsiteX2" fmla="*/ 994610 w 994610"/>
              <a:gd name="connsiteY2" fmla="*/ 774724 h 7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610" h="774724">
                <a:moveTo>
                  <a:pt x="0" y="774724"/>
                </a:moveTo>
                <a:cubicBezTo>
                  <a:pt x="169779" y="313513"/>
                  <a:pt x="432931" y="-35220"/>
                  <a:pt x="697866" y="2843"/>
                </a:cubicBezTo>
                <a:cubicBezTo>
                  <a:pt x="903302" y="97999"/>
                  <a:pt x="892351" y="313513"/>
                  <a:pt x="994610" y="774724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24" name="フリーフォーム 41"/>
          <p:cNvSpPr>
            <a:spLocks/>
          </p:cNvSpPr>
          <p:nvPr/>
        </p:nvSpPr>
        <p:spPr bwMode="auto">
          <a:xfrm rot="10800000">
            <a:off x="6557776" y="6206115"/>
            <a:ext cx="477663" cy="581612"/>
          </a:xfrm>
          <a:custGeom>
            <a:avLst/>
            <a:gdLst>
              <a:gd name="T0" fmla="*/ 0 w 994610"/>
              <a:gd name="T1" fmla="*/ 922421 h 922421"/>
              <a:gd name="T2" fmla="*/ 770215 w 994610"/>
              <a:gd name="T3" fmla="*/ 0 h 922421"/>
              <a:gd name="T4" fmla="*/ 1515979 w 994610"/>
              <a:gd name="T5" fmla="*/ 922421 h 922421"/>
              <a:gd name="T6" fmla="*/ 0 60000 65536"/>
              <a:gd name="T7" fmla="*/ 0 60000 65536"/>
              <a:gd name="T8" fmla="*/ 0 60000 65536"/>
              <a:gd name="connsiteX0" fmla="*/ 0 w 994610"/>
              <a:gd name="connsiteY0" fmla="*/ 771881 h 771881"/>
              <a:gd name="connsiteX1" fmla="*/ 697866 w 994610"/>
              <a:gd name="connsiteY1" fmla="*/ 0 h 771881"/>
              <a:gd name="connsiteX2" fmla="*/ 994610 w 994610"/>
              <a:gd name="connsiteY2" fmla="*/ 771881 h 771881"/>
              <a:gd name="connsiteX0" fmla="*/ 0 w 994610"/>
              <a:gd name="connsiteY0" fmla="*/ 771881 h 771881"/>
              <a:gd name="connsiteX1" fmla="*/ 697866 w 994610"/>
              <a:gd name="connsiteY1" fmla="*/ 0 h 771881"/>
              <a:gd name="connsiteX2" fmla="*/ 994610 w 994610"/>
              <a:gd name="connsiteY2" fmla="*/ 771881 h 771881"/>
              <a:gd name="connsiteX0" fmla="*/ 0 w 994610"/>
              <a:gd name="connsiteY0" fmla="*/ 774724 h 774724"/>
              <a:gd name="connsiteX1" fmla="*/ 697866 w 994610"/>
              <a:gd name="connsiteY1" fmla="*/ 2843 h 774724"/>
              <a:gd name="connsiteX2" fmla="*/ 994610 w 994610"/>
              <a:gd name="connsiteY2" fmla="*/ 774724 h 774724"/>
              <a:gd name="connsiteX0" fmla="*/ 0 w 994610"/>
              <a:gd name="connsiteY0" fmla="*/ 774724 h 774724"/>
              <a:gd name="connsiteX1" fmla="*/ 697866 w 994610"/>
              <a:gd name="connsiteY1" fmla="*/ 2843 h 774724"/>
              <a:gd name="connsiteX2" fmla="*/ 994610 w 994610"/>
              <a:gd name="connsiteY2" fmla="*/ 774724 h 774724"/>
              <a:gd name="connsiteX0" fmla="*/ 0 w 994610"/>
              <a:gd name="connsiteY0" fmla="*/ 774724 h 774724"/>
              <a:gd name="connsiteX1" fmla="*/ 697866 w 994610"/>
              <a:gd name="connsiteY1" fmla="*/ 2843 h 774724"/>
              <a:gd name="connsiteX2" fmla="*/ 994610 w 994610"/>
              <a:gd name="connsiteY2" fmla="*/ 774724 h 77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4610" h="774724">
                <a:moveTo>
                  <a:pt x="0" y="774724"/>
                </a:moveTo>
                <a:cubicBezTo>
                  <a:pt x="169779" y="313513"/>
                  <a:pt x="432931" y="-35220"/>
                  <a:pt x="697866" y="2843"/>
                </a:cubicBezTo>
                <a:cubicBezTo>
                  <a:pt x="903302" y="97999"/>
                  <a:pt x="892351" y="313513"/>
                  <a:pt x="994610" y="774724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正方形/長方形 7"/>
              <p:cNvSpPr/>
              <p:nvPr/>
            </p:nvSpPr>
            <p:spPr>
              <a:xfrm>
                <a:off x="5876250" y="5485033"/>
                <a:ext cx="12768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arg</m:t>
                      </m:r>
                      <m:r>
                        <a:rPr lang="en-US" altLang="ja-JP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altLang="ja-JP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ja-JP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US" altLang="ja-JP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8" name="正方形/長方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250" y="5485033"/>
                <a:ext cx="1276824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695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200" dirty="0"/>
              <a:t>実関数のスペクトル分布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/>
              <p:cNvSpPr txBox="1"/>
              <p:nvPr/>
            </p:nvSpPr>
            <p:spPr>
              <a:xfrm>
                <a:off x="152400" y="866886"/>
                <a:ext cx="8936870" cy="434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  <m:d>
                        <m:d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kumimoji="1" lang="ja-JP" altLang="en-US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sSup>
                            <m:sSupPr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kumimoji="1" lang="ja-JP" altLang="en-US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en-US" altLang="ja-JP" sz="32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func>
                            <m:func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func>
                            <m:func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2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r>
                            <a:rPr lang="en-US" altLang="ja-JP" sz="32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ja-JP" sz="3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3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altLang="ja-JP" sz="32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func>
                                <m:funcPr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ja-JP" sz="320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altLang="ja-JP" sz="3200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ja-JP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32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20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32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𝑗</m:t>
                      </m:r>
                      <m:nary>
                        <m:naryPr>
                          <m:ctrlPr>
                            <a:rPr lang="en-US" altLang="ja-JP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b>
                        <m:sup>
                          <m:r>
                            <m:rPr>
                              <m:brk m:alnAt="23"/>
                            </m:rP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ja-JP" sz="32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altLang="ja-JP" sz="32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ja-JP" sz="32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ja-JP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𝜔</m:t>
                                  </m:r>
                                  <m:r>
                                    <a:rPr lang="en-US" altLang="ja-JP" sz="32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  <m:r>
                            <a:rPr lang="en-US" altLang="ja-JP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kumimoji="1" lang="en-US" altLang="ja-JP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テキスト ボックス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66886"/>
                <a:ext cx="8936870" cy="43422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/>
              <p:cNvSpPr/>
              <p:nvPr/>
            </p:nvSpPr>
            <p:spPr>
              <a:xfrm>
                <a:off x="2915015" y="5195811"/>
                <a:ext cx="11224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正方形/長方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015" y="5195811"/>
                <a:ext cx="1122487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/>
              <p:cNvSpPr/>
              <p:nvPr/>
            </p:nvSpPr>
            <p:spPr>
              <a:xfrm>
                <a:off x="6544906" y="5195811"/>
                <a:ext cx="113659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ja-JP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ja-JP" alt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906" y="5195811"/>
                <a:ext cx="113659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924674"/>
      </p:ext>
    </p:extLst>
  </p:cSld>
  <p:clrMapOvr>
    <a:masterClrMapping/>
  </p:clrMapOvr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81FC1F5-1011-46D7-B1A7-80B5A5BB17F8}">
  <we:reference id="wa104178141" version="3.10.0.19" store="ja-JP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9430</TotalTime>
  <Words>2547</Words>
  <Application>Microsoft Office PowerPoint</Application>
  <PresentationFormat>画面に合わせる (4:3)</PresentationFormat>
  <Paragraphs>520</Paragraphs>
  <Slides>50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62" baseType="lpstr">
      <vt:lpstr>ＭＳ Ｐゴシック</vt:lpstr>
      <vt:lpstr>游ゴシック</vt:lpstr>
      <vt:lpstr>游ゴシック Light</vt:lpstr>
      <vt:lpstr>Arial</vt:lpstr>
      <vt:lpstr>Cambria Math</vt:lpstr>
      <vt:lpstr>Edwardian Script ITC</vt:lpstr>
      <vt:lpstr>French Script MT</vt:lpstr>
      <vt:lpstr>Symbol</vt:lpstr>
      <vt:lpstr>Times New Roman</vt:lpstr>
      <vt:lpstr>Wingdings</vt:lpstr>
      <vt:lpstr>デザインの設定</vt:lpstr>
      <vt:lpstr>Designer Drawing</vt:lpstr>
      <vt:lpstr>フーリエ解析</vt:lpstr>
      <vt:lpstr>三角関数</vt:lpstr>
      <vt:lpstr>正弦波のパラメータ</vt:lpstr>
      <vt:lpstr>フーリエ変換</vt:lpstr>
      <vt:lpstr>フーリエ変換の定義</vt:lpstr>
      <vt:lpstr>フーリエ変換の諸定理(1/2)</vt:lpstr>
      <vt:lpstr>フーリエ変換の諸定理(2/2)</vt:lpstr>
      <vt:lpstr>実数関数のフーリエ変換</vt:lpstr>
      <vt:lpstr>実関数のスペクトル分布</vt:lpstr>
      <vt:lpstr>実関数のスペクトル分布</vt:lpstr>
      <vt:lpstr>フーリエ変換対の確認</vt:lpstr>
      <vt:lpstr>代表的な関数のフーリエ変換</vt:lpstr>
      <vt:lpstr>矩形パルス</vt:lpstr>
      <vt:lpstr>矩形パルス</vt:lpstr>
      <vt:lpstr>cosの[-π/2,π/2]</vt:lpstr>
      <vt:lpstr>Raised-cosine</vt:lpstr>
      <vt:lpstr>ガウス分布（正規分布）</vt:lpstr>
      <vt:lpstr>連続時間と離散時間</vt:lpstr>
      <vt:lpstr>連続時間と離散時間</vt:lpstr>
      <vt:lpstr>複素フーリエ級数 ～フーリエ変換との対応～</vt:lpstr>
      <vt:lpstr>フーリエ変換と複素フーリエ級数</vt:lpstr>
      <vt:lpstr>複素フーリエ級数</vt:lpstr>
      <vt:lpstr>複素フーリエ級数とフーリエ変換</vt:lpstr>
      <vt:lpstr>矩形パルス列（矩形波）</vt:lpstr>
      <vt:lpstr>矩形パルス列のスペクトル</vt:lpstr>
      <vt:lpstr>デルタ関数列の複素フーリエ級数</vt:lpstr>
      <vt:lpstr>デルタ関数列</vt:lpstr>
      <vt:lpstr>デルタ関数列のスペクトル</vt:lpstr>
      <vt:lpstr>標本化定理</vt:lpstr>
      <vt:lpstr>標本化定理</vt:lpstr>
      <vt:lpstr>離散フーリエ変換(DFT)</vt:lpstr>
      <vt:lpstr>フーリエ変換と複素フーリエ級数</vt:lpstr>
      <vt:lpstr>離散フーリエ変換(DFT) （定義1)</vt:lpstr>
      <vt:lpstr>離散フーリエ変換(DFT)（定義2)</vt:lpstr>
      <vt:lpstr>離散フーリエ変換(DFT)（定義3)</vt:lpstr>
      <vt:lpstr>離散フーリエ変換(DFT)（定義3)</vt:lpstr>
      <vt:lpstr>離散フーリエ変換(DFT)（定義3[行列形式])</vt:lpstr>
      <vt:lpstr>DFTの計算例(1)</vt:lpstr>
      <vt:lpstr>FFTの原理</vt:lpstr>
      <vt:lpstr>高速フーリエ変換(FFT; Fast Fourier Transform)</vt:lpstr>
      <vt:lpstr>N=2^M 点のDFT</vt:lpstr>
      <vt:lpstr>FFT (4点FFTでの説明)</vt:lpstr>
      <vt:lpstr>FFT</vt:lpstr>
      <vt:lpstr>時間／周波数領域の離散化のまとめ</vt:lpstr>
      <vt:lpstr>連続と離散</vt:lpstr>
      <vt:lpstr>無線信号処理への フーリエ変換の応用</vt:lpstr>
      <vt:lpstr>ミキサ</vt:lpstr>
      <vt:lpstr>フィルタ</vt:lpstr>
      <vt:lpstr>高速畳み込み(FFT Convolution)</vt:lpstr>
      <vt:lpstr>ウィーナフィルタ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フーリエ解析</dc:title>
  <dc:creator>Takuichi Hirano</dc:creator>
  <cp:lastModifiedBy>takuichi</cp:lastModifiedBy>
  <cp:revision>970</cp:revision>
  <dcterms:created xsi:type="dcterms:W3CDTF">2018-04-05T14:34:17Z</dcterms:created>
  <dcterms:modified xsi:type="dcterms:W3CDTF">2019-12-19T19:25:41Z</dcterms:modified>
</cp:coreProperties>
</file>